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0" r:id="rId2"/>
    <p:sldId id="444" r:id="rId3"/>
    <p:sldId id="403" r:id="rId4"/>
    <p:sldId id="451" r:id="rId5"/>
    <p:sldId id="452" r:id="rId6"/>
    <p:sldId id="455" r:id="rId7"/>
    <p:sldId id="456" r:id="rId8"/>
    <p:sldId id="460" r:id="rId9"/>
    <p:sldId id="461" r:id="rId10"/>
    <p:sldId id="463" r:id="rId11"/>
    <p:sldId id="464" r:id="rId12"/>
    <p:sldId id="465" r:id="rId13"/>
    <p:sldId id="453" r:id="rId14"/>
    <p:sldId id="454" r:id="rId15"/>
    <p:sldId id="449" r:id="rId16"/>
    <p:sldId id="450" r:id="rId17"/>
    <p:sldId id="412" r:id="rId18"/>
    <p:sldId id="414" r:id="rId19"/>
    <p:sldId id="390" r:id="rId20"/>
    <p:sldId id="393" r:id="rId21"/>
    <p:sldId id="4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00"/>
    <a:srgbClr val="0000CC"/>
    <a:srgbClr val="99FF99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1600" autoAdjust="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B64E8-D72D-476E-B0CC-22E58584E574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AD2FC-C5CB-46BC-85D1-9413713F9A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67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58521-16BD-4784-B5BE-1005413E8BAC}" type="slidenum">
              <a:rPr lang="en-US"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33" tIns="46367" rIns="92733" bIns="46367" anchor="b"/>
          <a:lstStyle/>
          <a:p>
            <a:pPr algn="r" defTabSz="925513" eaLnBrk="1" hangingPunct="1"/>
            <a:fld id="{EACC5B7B-433C-4247-9937-A20D28607579}" type="slidenum">
              <a:rPr lang="en-US" sz="1200">
                <a:latin typeface="Calibri" pitchFamily="34" charset="0"/>
              </a:rPr>
              <a:pPr algn="r" defTabSz="925513"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450"/>
            <a:ext cx="5487041" cy="4115824"/>
          </a:xfrm>
          <a:noFill/>
        </p:spPr>
        <p:txBody>
          <a:bodyPr wrap="square" lIns="92733" tIns="46367" rIns="92733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3787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D2FC-C5CB-46BC-85D1-9413713F9A4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7695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48A89-9138-4340-9BC9-6F458D919A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275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67" tIns="0" rIns="18867" bIns="0" anchor="b"/>
          <a:lstStyle/>
          <a:p>
            <a:pPr algn="r" defTabSz="863600"/>
            <a:fld id="{CCFC1EE0-E878-4B06-AE74-F5A32FA313E6}" type="slidenum"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pPr algn="r" defTabSz="863600"/>
              <a:t>18</a:t>
            </a:fld>
            <a:endParaRPr lang="en-US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906" y="4343913"/>
            <a:ext cx="5032190" cy="411436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42452" tIns="22013" rIns="42452" bIns="22013" numCol="1" anchor="t" anchorCtr="0" compatLnSpc="1">
            <a:prstTxWarp prst="textNoShape">
              <a:avLst/>
            </a:prstTxWarp>
          </a:bodyPr>
          <a:lstStyle/>
          <a:p>
            <a:pPr defTabSz="415925"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85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48A89-9138-4340-9BC9-6F458D919A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64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48A89-9138-4340-9BC9-6F458D919A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27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1D-F07A-489E-A8E7-065108B331C5}" type="datetime1">
              <a:rPr lang="en-US" smtClean="0"/>
              <a:t>11/26/2018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5F75-EDE6-4F57-9A14-14F3E68647E1}" type="datetime1">
              <a:rPr lang="en-US" smtClean="0"/>
              <a:t>11/26/2018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8E28-0D39-4070-824E-7E529BAAA3DF}" type="datetime1">
              <a:rPr lang="en-US" smtClean="0"/>
              <a:t>11/26/2018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646-3B4E-4F1D-9627-2BB7AA4DDCA6}" type="datetime1">
              <a:rPr lang="en-US" smtClean="0"/>
              <a:t>11/26/2018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9CC-7CD8-4727-B570-B6796A8B1771}" type="datetime1">
              <a:rPr lang="en-US" smtClean="0"/>
              <a:t>11/26/2018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9B24-35E2-4224-8DD4-7A25D43770A0}" type="datetime1">
              <a:rPr lang="en-US" smtClean="0"/>
              <a:t>11/26/2018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268B-E653-4DD4-AD7E-C280444B11AA}" type="datetime1">
              <a:rPr lang="en-US" smtClean="0"/>
              <a:t>11/26/2018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2B60-81FC-4033-8BBC-46F314C1094A}" type="datetime1">
              <a:rPr lang="en-US" smtClean="0"/>
              <a:t>11/26/2018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558E-BFE6-4919-BA55-562930BE65F5}" type="datetime1">
              <a:rPr lang="en-US" smtClean="0"/>
              <a:t>11/26/2018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03DC-CA2F-4409-926B-96920602A8D9}" type="datetime1">
              <a:rPr lang="en-US" smtClean="0"/>
              <a:t>11/26/2018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0FC8-03C1-4598-A64B-0585D18ED078}" type="datetime1">
              <a:rPr lang="en-US" smtClean="0"/>
              <a:t>11/26/2018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0328-BC5D-4E9C-9BB5-6867DF6D7690}" type="datetime1">
              <a:rPr lang="en-US" smtClean="0"/>
              <a:t>11/26/2018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GODEX-NWP, New Delhi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dac.gov.in/" TargetMode="External"/><Relationship Id="rId5" Type="http://schemas.openxmlformats.org/officeDocument/2006/relationships/hyperlink" Target="http://www.nrsc.gov.in/" TargetMode="Externa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6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sdac.gov.in/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itant@sac.isro.gov.in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sdac.gov.i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sdac.gov.in/catalog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mosdac.gov.i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gif"/><Relationship Id="rId18" Type="http://schemas.openxmlformats.org/officeDocument/2006/relationships/image" Target="../media/image16.gif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27.pn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09700" y="0"/>
            <a:ext cx="6324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590800"/>
            <a:ext cx="64008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ea typeface="+mn-ea"/>
              </a:rPr>
              <a:t>Meteorological and Oceanographic </a:t>
            </a:r>
            <a:r>
              <a:rPr lang="en-US" sz="3200" b="1" dirty="0" smtClean="0">
                <a:solidFill>
                  <a:srgbClr val="C00000"/>
                </a:solidFill>
                <a:ea typeface="+mn-ea"/>
              </a:rPr>
              <a:t>Data </a:t>
            </a:r>
            <a:r>
              <a:rPr lang="en-US" sz="3200" b="1" dirty="0" smtClean="0">
                <a:solidFill>
                  <a:srgbClr val="C00000"/>
                </a:solidFill>
                <a:ea typeface="+mn-ea"/>
              </a:rPr>
              <a:t>from Indian Satellites : Current and future</a:t>
            </a:r>
          </a:p>
        </p:txBody>
      </p:sp>
      <p:pic>
        <p:nvPicPr>
          <p:cNvPr id="3077" name="Picture 9" descr="wheat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10263"/>
            <a:ext cx="15557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focus2fig_in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5913" y="5905500"/>
            <a:ext cx="161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6588" y="5905500"/>
            <a:ext cx="12668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5" descr="forestfire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8013" y="5908675"/>
            <a:ext cx="9144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0350" y="5905500"/>
            <a:ext cx="13509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8600" y="5905500"/>
            <a:ext cx="129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6" descr="px-gal20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5905500"/>
            <a:ext cx="129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9" descr="wheat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10263"/>
            <a:ext cx="15557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focus2fig_in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5913" y="5905500"/>
            <a:ext cx="161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0350" y="5905500"/>
            <a:ext cx="13509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8600" y="5905500"/>
            <a:ext cx="129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46" descr="px-gal20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5905500"/>
            <a:ext cx="129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0" descr="ISRO logo.jpg.jpe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6380" y="409496"/>
            <a:ext cx="947738" cy="91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INSAT2E SAT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4760">
            <a:off x="300938" y="54366"/>
            <a:ext cx="661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76361">
            <a:off x="809472" y="630204"/>
            <a:ext cx="10255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ject 103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17131">
            <a:off x="494120" y="701012"/>
            <a:ext cx="771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2" descr="risat1-4_img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2852">
            <a:off x="2379084" y="955703"/>
            <a:ext cx="75088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08644">
            <a:off x="1528748" y="1064419"/>
            <a:ext cx="9667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1905000" y="3886200"/>
            <a:ext cx="6096000" cy="1663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Nitant Dube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Space Applications Centre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Indian Space Research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(ISRO)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Ahmedabad, India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6705600" y="381000"/>
          <a:ext cx="1981200" cy="1506538"/>
        </p:xfrm>
        <a:graphic>
          <a:graphicData uri="http://schemas.openxmlformats.org/presentationml/2006/ole">
            <p:oleObj spid="_x0000_s4123" name="Bitmap Image" r:id="rId17" imgW="1828571" imgH="1390844" progId="PBrush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371600"/>
          <a:ext cx="7924800" cy="4486656"/>
        </p:xfrm>
        <a:graphic>
          <a:graphicData uri="http://schemas.openxmlformats.org/drawingml/2006/table">
            <a:tbl>
              <a:tblPr/>
              <a:tblGrid>
                <a:gridCol w="502025"/>
                <a:gridCol w="1869554"/>
                <a:gridCol w="632079"/>
                <a:gridCol w="3168542"/>
                <a:gridCol w="1752600"/>
              </a:tblGrid>
              <a:tr h="8058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Binned Geo-Physical Parameters (Temporally Binned)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Product Size (MB)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Outgoing long wave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radiations (L3B)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Daily, Weekly, Monthly and Yearly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Per Pixel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Rainfall using Hydro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Estimator (L3B)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Daily, Weekly, Monthly and Yearly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(Per Pixel)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Upper Troposphere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Humidity (L3B)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Daily, Weekly, Monthly and Yearly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(Per Pixel)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Quantitative Precipitation Index (IMSRA Method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) (L3G)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Daily, Weekly, Monthly and Yearly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0.25 deg x 0.25 deg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0.829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Quantitative Precipitation Index (GPI Method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) (L3G)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Daily, Weekly, Monthly and Yearly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(1 deg x 1 deg)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0.032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Sea Surface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Temperature (L3B)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Daily, Weekly, Monthly and Yearly (0.5 deg x 0.5 deg)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Imager Geo-Physical Parameters (Level-3)</a:t>
            </a:r>
            <a:endParaRPr lang="en-US" sz="3200" dirty="0"/>
          </a:p>
        </p:txBody>
      </p:sp>
      <p:pic>
        <p:nvPicPr>
          <p:cNvPr id="6" name="Picture 3" descr="small_isrologo_transpar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76200"/>
            <a:ext cx="45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90708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Sounder Standard Products (Level-1)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3810000"/>
          <a:ext cx="6178606" cy="1261872"/>
        </p:xfrm>
        <a:graphic>
          <a:graphicData uri="http://schemas.openxmlformats.org/drawingml/2006/table">
            <a:tbl>
              <a:tblPr/>
              <a:tblGrid>
                <a:gridCol w="584242"/>
                <a:gridCol w="122092"/>
                <a:gridCol w="2009166"/>
                <a:gridCol w="1014778"/>
                <a:gridCol w="735596"/>
                <a:gridCol w="1712732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Data Product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Processing Level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Format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Size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Standard Products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Standard Product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L1B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small_isrologo_transpar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76200"/>
            <a:ext cx="45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ounder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4343400" cy="1905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1790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Sounder Geo-Physical Parameters (Level-2)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47800"/>
          <a:ext cx="8686800" cy="4451604"/>
        </p:xfrm>
        <a:graphic>
          <a:graphicData uri="http://schemas.openxmlformats.org/drawingml/2006/table">
            <a:tbl>
              <a:tblPr/>
              <a:tblGrid>
                <a:gridCol w="508181"/>
                <a:gridCol w="3759019"/>
                <a:gridCol w="4343400"/>
                <a:gridCol w="76200"/>
              </a:tblGrid>
              <a:tr h="2286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Geo-Physical Parameters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 (L2B) 26 MB (Single Product Contains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all parameters)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7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Vertical Profiles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Mean Surface Pressure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Mean Surface Elevation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Temperature Profiles (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Reg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Retrieval)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WV Profiles (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Reg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Retrieval)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Ozone Profile (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Reg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Retrieval)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Surface Skin Temperature (Reg. Retrieval) Temperature Profiles (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Phy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Retrieval)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WV Profiles (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Phy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Retrieval)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Surface Skin Temperature (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Phy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Retrieval)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Total Ozone </a:t>
                      </a: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Derived products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Forecast Skin Temperature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Forecast Surface Humidity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Geo Potential Height (at 40 pressure levels)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Total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Precipitable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Water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Layer-1 (1000-900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hPa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Precipitable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Water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Layer-2 (900-700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hPa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Precipitable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Water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Layer-1 (700-300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hPa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Precipitable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Water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Lifted Index Wind Index Dry Microburst Index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Maximum Vertical Theta-e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82" name="Picture 0" descr="ISRO_official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850" y="-654050"/>
            <a:ext cx="627063" cy="585787"/>
          </a:xfrm>
          <a:prstGeom prst="rect">
            <a:avLst/>
          </a:prstGeom>
          <a:noFill/>
        </p:spPr>
      </p:pic>
      <p:pic>
        <p:nvPicPr>
          <p:cNvPr id="5" name="Picture 3" descr="small_isrologo_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76200"/>
            <a:ext cx="45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3434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3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SCATSAT-1 : Operational Data Products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1505858"/>
              </p:ext>
            </p:extLst>
          </p:nvPr>
        </p:nvGraphicFramePr>
        <p:xfrm>
          <a:off x="381000" y="1981200"/>
          <a:ext cx="6242797" cy="32195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994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9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1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4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Product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L1B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L2A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L2B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L3S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L3W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Swath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</a:rPr>
                        <a:t>1800 </a:t>
                      </a:r>
                      <a:r>
                        <a:rPr lang="en-US" sz="1500" kern="1200" dirty="0">
                          <a:effectLst/>
                        </a:rPr>
                        <a:t>km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1800 km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1800 km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Global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Global</a:t>
                      </a:r>
                      <a:endParaRPr lang="en-IN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Product definition</a:t>
                      </a:r>
                      <a:endParaRPr lang="en-IN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Half revolution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Half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revolution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Half revolution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Full globe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Full globe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Cell size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500" kern="1200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</a:rPr>
                        <a:t>--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50 km x 50 km</a:t>
                      </a:r>
                      <a:r>
                        <a:rPr lang="en-US" sz="1500" dirty="0">
                          <a:effectLst/>
                        </a:rPr>
                        <a:t>,        </a:t>
                      </a:r>
                      <a:r>
                        <a:rPr lang="en-US" sz="1500" dirty="0" smtClean="0">
                          <a:effectLst/>
                        </a:rPr>
                        <a:t>25 km x 25 km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</a:rPr>
                        <a:t>50 km x 50km</a:t>
                      </a:r>
                      <a:r>
                        <a:rPr lang="en-US" sz="1500" kern="1200" dirty="0">
                          <a:effectLst/>
                        </a:rPr>
                        <a:t>, </a:t>
                      </a:r>
                      <a:r>
                        <a:rPr lang="en-US" sz="1500" kern="1200" dirty="0" smtClean="0">
                          <a:effectLst/>
                        </a:rPr>
                        <a:t>25 km x 25km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500" dirty="0">
                          <a:effectLst/>
                        </a:rPr>
                        <a:t>X0.5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500" dirty="0">
                          <a:effectLst/>
                        </a:rPr>
                        <a:t>, 0.25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500" dirty="0">
                          <a:effectLst/>
                        </a:rPr>
                        <a:t>X0.25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500" dirty="0">
                          <a:effectLst/>
                        </a:rPr>
                        <a:t>X0.5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500" dirty="0">
                          <a:effectLst/>
                        </a:rPr>
                        <a:t>, 0.25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500" dirty="0">
                          <a:effectLst/>
                        </a:rPr>
                        <a:t>X0.25</a:t>
                      </a:r>
                      <a:r>
                        <a:rPr lang="en-US" sz="1500" dirty="0">
                          <a:effectLst/>
                          <a:sym typeface="Symbol"/>
                        </a:rPr>
                        <a:t>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Parameter</a:t>
                      </a:r>
                      <a:endParaRPr lang="en-IN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Sigma0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Sigma0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Wind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Sigma0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Wind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500" dirty="0" smtClean="0">
                          <a:effectLst/>
                        </a:rPr>
                        <a:t>Format</a:t>
                      </a:r>
                      <a:endParaRPr lang="en-IN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500" kern="1200" dirty="0" smtClean="0">
                          <a:effectLst/>
                        </a:rPr>
                        <a:t>HDF-5</a:t>
                      </a:r>
                      <a:endParaRPr lang="en-IN" sz="1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9116703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3309" y="1563485"/>
            <a:ext cx="2256905" cy="13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3309" y="3094118"/>
            <a:ext cx="2256905" cy="1242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3309" y="4460817"/>
            <a:ext cx="2256905" cy="1280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571" y="5464173"/>
            <a:ext cx="5502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N" sz="1350" dirty="0">
                <a:solidFill>
                  <a:prstClr val="black"/>
                </a:solidFill>
                <a:latin typeface="Calibri" panose="020F0502020204030204"/>
              </a:rPr>
              <a:t>Data source: (1) NRSC (</a:t>
            </a:r>
            <a:r>
              <a:rPr lang="en-IN" sz="135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www.nrsc.gov.in</a:t>
            </a:r>
            <a:r>
              <a:rPr lang="en-IN" sz="1350" dirty="0">
                <a:solidFill>
                  <a:prstClr val="black"/>
                </a:solidFill>
                <a:latin typeface="Calibri" panose="020F0502020204030204"/>
              </a:rPr>
              <a:t>) (2) MOSDAC (</a:t>
            </a:r>
            <a:r>
              <a:rPr lang="en-IN" sz="135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www.mosdac.gov.in</a:t>
            </a:r>
            <a:r>
              <a:rPr lang="en-IN" sz="1350" dirty="0">
                <a:solidFill>
                  <a:prstClr val="black"/>
                </a:solidFill>
                <a:latin typeface="Calibri" panose="020F0502020204030204"/>
              </a:rPr>
              <a:t>) </a:t>
            </a:r>
          </a:p>
        </p:txBody>
      </p:sp>
      <p:pic>
        <p:nvPicPr>
          <p:cNvPr id="10" name="Picture 9" descr="small_isrologo_transparent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0466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508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SCATSAT-1: Value Added Products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2839" y="1739239"/>
          <a:ext cx="6917123" cy="3446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742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5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8091">
                  <a:extLst>
                    <a:ext uri="{9D8B030D-6E8A-4147-A177-3AD203B41FA5}">
                      <a16:colId xmlns:a16="http://schemas.microsoft.com/office/drawing/2014/main" xmlns="" val="1877710856"/>
                    </a:ext>
                  </a:extLst>
                </a:gridCol>
                <a:gridCol w="688091">
                  <a:extLst>
                    <a:ext uri="{9D8B030D-6E8A-4147-A177-3AD203B41FA5}">
                      <a16:colId xmlns:a16="http://schemas.microsoft.com/office/drawing/2014/main" xmlns="" val="2321108036"/>
                    </a:ext>
                  </a:extLst>
                </a:gridCol>
                <a:gridCol w="688091">
                  <a:extLst>
                    <a:ext uri="{9D8B030D-6E8A-4147-A177-3AD203B41FA5}">
                      <a16:colId xmlns:a16="http://schemas.microsoft.com/office/drawing/2014/main" xmlns="" val="3823913817"/>
                    </a:ext>
                  </a:extLst>
                </a:gridCol>
                <a:gridCol w="688091">
                  <a:extLst>
                    <a:ext uri="{9D8B030D-6E8A-4147-A177-3AD203B41FA5}">
                      <a16:colId xmlns:a16="http://schemas.microsoft.com/office/drawing/2014/main" xmlns="" val="3653984694"/>
                    </a:ext>
                  </a:extLst>
                </a:gridCol>
                <a:gridCol w="688091">
                  <a:extLst>
                    <a:ext uri="{9D8B030D-6E8A-4147-A177-3AD203B41FA5}">
                      <a16:colId xmlns:a16="http://schemas.microsoft.com/office/drawing/2014/main" xmlns="" val="3244075156"/>
                    </a:ext>
                  </a:extLst>
                </a:gridCol>
              </a:tblGrid>
              <a:tr h="434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L3BT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L3IC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L4AW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L4HW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L4FULLGLOBE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L4INDIA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NPOLAR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SPOLAR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L4UI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Definition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Brightness Temperature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Ice Mask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Analyzed</a:t>
                      </a: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winds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High</a:t>
                      </a:r>
                      <a:r>
                        <a:rPr lang="en-IN" sz="11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spatial density winds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Global Sigma0/Gama0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India Sigma0/Gama0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Sigma0/Gama0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Sigma0/Gama0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Upwelling Index</a:t>
                      </a:r>
                      <a:endParaRPr lang="en-IN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395906772"/>
                  </a:ext>
                </a:extLst>
              </a:tr>
              <a:tr h="428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Spatial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Coverage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Global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Global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Global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Swath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Global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India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North Pole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South Pole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India</a:t>
                      </a:r>
                      <a:endParaRPr lang="en-IN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Generation</a:t>
                      </a:r>
                      <a:r>
                        <a:rPr lang="en-US" sz="1100" baseline="0" dirty="0" smtClean="0">
                          <a:effectLst/>
                        </a:rPr>
                        <a:t> frequency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Daily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Daily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Daily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Revolution-wise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Daily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Daily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Daily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Daily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effectLst/>
                        </a:rPr>
                        <a:t>Daily</a:t>
                      </a:r>
                      <a:endParaRPr lang="en-IN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Spatial Sampling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1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0.25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r>
                        <a:rPr lang="en-US" sz="1100" dirty="0" smtClean="0">
                          <a:effectLst/>
                        </a:rPr>
                        <a:t>X0.25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endParaRPr lang="en-IN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0.25</a:t>
                      </a: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X0.25</a:t>
                      </a: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endParaRPr kumimoji="0" lang="en-I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0.25</a:t>
                      </a: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X0.25</a:t>
                      </a: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endParaRPr kumimoji="0" lang="en-I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0.0625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X0.0625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endParaRPr kumimoji="0" lang="en-I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r>
                        <a:rPr lang="en-US" sz="1100" dirty="0" smtClean="0">
                          <a:effectLst/>
                        </a:rPr>
                        <a:t>X0.02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endParaRPr lang="en-IN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r>
                        <a:rPr lang="en-US" sz="1100" dirty="0" smtClean="0">
                          <a:effectLst/>
                        </a:rPr>
                        <a:t>X0.02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endParaRPr lang="en-IN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r>
                        <a:rPr lang="en-US" sz="1100" dirty="0" smtClean="0">
                          <a:effectLst/>
                        </a:rPr>
                        <a:t>X0.02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endParaRPr lang="en-IN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r>
                        <a:rPr lang="en-US" sz="1100" dirty="0" smtClean="0">
                          <a:effectLst/>
                        </a:rPr>
                        <a:t>X0.02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endParaRPr lang="en-IN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0.25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r>
                        <a:rPr lang="en-US" sz="1100" dirty="0" smtClean="0">
                          <a:effectLst/>
                        </a:rPr>
                        <a:t>X0.25</a:t>
                      </a:r>
                      <a:r>
                        <a:rPr lang="en-US" sz="1100" dirty="0" smtClean="0">
                          <a:effectLst/>
                          <a:sym typeface="Symbol"/>
                        </a:rPr>
                        <a:t></a:t>
                      </a:r>
                      <a:endParaRPr lang="en-IN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Format</a:t>
                      </a: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Geotiff</a:t>
                      </a:r>
                      <a:endParaRPr lang="en-IN" sz="11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HDF5</a:t>
                      </a:r>
                      <a:endParaRPr kumimoji="0" lang="en-I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1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NetCDF</a:t>
                      </a:r>
                      <a:endParaRPr lang="en-IN" sz="1100" b="0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100" b="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HDF5</a:t>
                      </a:r>
                      <a:endParaRPr lang="en-IN" sz="1100" b="0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Geotiff</a:t>
                      </a: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Geotiff</a:t>
                      </a: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Geotiff</a:t>
                      </a: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Geotiff</a:t>
                      </a:r>
                      <a:endParaRPr lang="en-IN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100" b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Netcdf</a:t>
                      </a:r>
                      <a:endParaRPr lang="en-IN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96555621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5015" t="8927" b="11787"/>
          <a:stretch/>
        </p:blipFill>
        <p:spPr>
          <a:xfrm>
            <a:off x="7429100" y="4714530"/>
            <a:ext cx="1297592" cy="935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287" y="3840201"/>
            <a:ext cx="1236322" cy="761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2185" t="7216" b="7036"/>
          <a:stretch/>
        </p:blipFill>
        <p:spPr>
          <a:xfrm>
            <a:off x="7458196" y="2705914"/>
            <a:ext cx="1320502" cy="997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287" y="1739239"/>
            <a:ext cx="1236322" cy="829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8627" y="5372713"/>
            <a:ext cx="35041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/>
              <a:t>Data source: MOSDAC (</a:t>
            </a:r>
            <a:r>
              <a:rPr lang="en-IN" sz="1350" dirty="0">
                <a:hlinkClick r:id="rId6"/>
              </a:rPr>
              <a:t>https://mosdac.gov.in</a:t>
            </a:r>
            <a:r>
              <a:rPr lang="en-IN" sz="1350" dirty="0"/>
              <a:t> ) </a:t>
            </a:r>
          </a:p>
        </p:txBody>
      </p:sp>
      <p:pic>
        <p:nvPicPr>
          <p:cNvPr id="11" name="Picture 10" descr="small_isrologo_transparent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895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06" y="642918"/>
            <a:ext cx="5285658" cy="6158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0496" y="6519446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sz="1600" b="1" dirty="0" smtClean="0">
                <a:solidFill>
                  <a:srgbClr val="008000"/>
                </a:solidFill>
                <a:latin typeface="Arial" charset="0"/>
              </a:rPr>
              <a:t>AWS-TDMA </a:t>
            </a:r>
            <a:r>
              <a:rPr lang="en-IN" sz="1600" b="1" dirty="0">
                <a:solidFill>
                  <a:srgbClr val="008000"/>
                </a:solidFill>
                <a:latin typeface="Arial" charset="0"/>
              </a:rPr>
              <a:t>installed across </a:t>
            </a:r>
            <a:r>
              <a:rPr lang="en-IN" sz="1600" b="1" dirty="0" smtClean="0">
                <a:solidFill>
                  <a:srgbClr val="008000"/>
                </a:solidFill>
                <a:latin typeface="Arial" charset="0"/>
              </a:rPr>
              <a:t>India</a:t>
            </a:r>
            <a:endParaRPr lang="en-IN" sz="16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9370" y="838200"/>
            <a:ext cx="3562808" cy="5975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5932" y="980728"/>
            <a:ext cx="2173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b="1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lang="en-IN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b="1" dirty="0" smtClean="0">
                <a:solidFill>
                  <a:srgbClr val="0000FF"/>
                </a:solidFill>
                <a:latin typeface="Arial" charset="0"/>
              </a:rPr>
              <a:t>IMD</a:t>
            </a:r>
            <a:r>
              <a:rPr lang="en-IN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IN" b="1" dirty="0" smtClean="0">
                <a:solidFill>
                  <a:srgbClr val="0000FF"/>
                </a:solidFill>
                <a:latin typeface="Arial" charset="0"/>
              </a:rPr>
              <a:t>AWS 500+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b="1" dirty="0" smtClean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lang="en-IN" b="1" dirty="0" smtClean="0">
                <a:solidFill>
                  <a:srgbClr val="FF0000"/>
                </a:solidFill>
                <a:latin typeface="Arial" charset="0"/>
              </a:rPr>
              <a:t>ISRO AWS 1100+</a:t>
            </a:r>
            <a:endParaRPr lang="en-IN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067" y="184871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Automatic Weather Station (AWS)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452248" y="4582737"/>
            <a:ext cx="2500330" cy="184665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just" eaLnBrk="0" hangingPunct="0"/>
            <a:r>
              <a:rPr lang="en-US" sz="14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Measures Met. parameters at ground level and transmit for every GMT automatically</a:t>
            </a:r>
          </a:p>
          <a:p>
            <a:pPr marL="92075" indent="-92075" eaLnBrk="0" hangingPunct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Temperature</a:t>
            </a:r>
          </a:p>
          <a:p>
            <a:pPr marL="92075" indent="-92075" eaLnBrk="0" hangingPunct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Pressure</a:t>
            </a:r>
          </a:p>
          <a:p>
            <a:pPr marL="92075" indent="-92075" eaLnBrk="0" hangingPunct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Humidity</a:t>
            </a:r>
          </a:p>
          <a:p>
            <a:pPr marL="92075" indent="-92075" eaLnBrk="0" hangingPunct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Wind speed &amp; direction</a:t>
            </a:r>
          </a:p>
          <a:p>
            <a:pPr marL="92075" indent="-92075" eaLnBrk="0" hangingPunct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Rainfall</a:t>
            </a:r>
          </a:p>
          <a:p>
            <a:pPr marL="92075" indent="-92075" eaLnBrk="0" hangingPunct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Sun shine</a:t>
            </a:r>
          </a:p>
        </p:txBody>
      </p:sp>
      <p:sp>
        <p:nvSpPr>
          <p:cNvPr id="11" name="CustomShape 1"/>
          <p:cNvSpPr/>
          <p:nvPr/>
        </p:nvSpPr>
        <p:spPr>
          <a:xfrm>
            <a:off x="0" y="0"/>
            <a:ext cx="9144000" cy="18487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Picture 2" descr="Ho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9" r="-1003" b="-8434"/>
          <a:stretch/>
        </p:blipFill>
        <p:spPr bwMode="auto">
          <a:xfrm>
            <a:off x="245735" y="244677"/>
            <a:ext cx="2330729" cy="442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mall_isrologo_transparent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2085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5"/>
          <p:cNvSpPr/>
          <p:nvPr/>
        </p:nvSpPr>
        <p:spPr>
          <a:xfrm>
            <a:off x="545302" y="381462"/>
            <a:ext cx="8598730" cy="33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776" tIns="8888" rIns="17776" bIns="8888"/>
          <a:lstStyle/>
          <a:p>
            <a:pPr algn="ctr">
              <a:lnSpc>
                <a:spcPct val="100000"/>
              </a:lnSpc>
            </a:pPr>
            <a:endParaRPr lang="en-IN" sz="1900" dirty="0">
              <a:solidFill>
                <a:srgbClr val="00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3250" name="AutoShape 2" descr="Image result for SAC space applications cent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3000364" y="4778231"/>
            <a:ext cx="61436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5575" y="910947"/>
            <a:ext cx="5177682" cy="371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337739" y="1526264"/>
            <a:ext cx="350043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 fontAlgn="base"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Presently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Thumba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Equatorial Rocket Launching Station (TERLS)  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Cherrapunji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DWR data is transferred to MOSDAC for archival and dissemination</a:t>
            </a:r>
          </a:p>
          <a:p>
            <a:pPr marL="182563" indent="-182563" algn="just" fontAlgn="base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indent="-182563" algn="just" fontAlgn="base">
              <a:buFont typeface="Wingdings" pitchFamily="2" charset="2"/>
              <a:buChar char="Ø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Gopalpur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DWR  data will soon be available </a:t>
            </a:r>
          </a:p>
          <a:p>
            <a:pPr algn="just" fontAlgn="base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2160" y="244677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Doppler Weather Radar (DWR)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lum bright="23000" contrast="9000"/>
          </a:blip>
          <a:srcRect/>
          <a:stretch>
            <a:fillRect/>
          </a:stretch>
        </p:blipFill>
        <p:spPr bwMode="auto">
          <a:xfrm>
            <a:off x="51404" y="478632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14348" y="607220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TERLS DWR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0" y="0"/>
            <a:ext cx="9144000" cy="18487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" name="Picture 2" descr="Hom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9" r="-1003" b="-8434"/>
          <a:stretch/>
        </p:blipFill>
        <p:spPr bwMode="auto">
          <a:xfrm>
            <a:off x="245735" y="244677"/>
            <a:ext cx="2330729" cy="442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mall_isrologo_transparent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3770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0"/>
            <a:ext cx="7653337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Planned Missions: GEO IMAGING SATELLITE (GISAT-1)</a:t>
            </a:r>
            <a:endParaRPr lang="en-US" sz="2800" b="1" dirty="0">
              <a:solidFill>
                <a:srgbClr val="990000"/>
              </a:solidFill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09600"/>
            <a:ext cx="21336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-3175" y="5951538"/>
            <a:ext cx="34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8534400" cy="31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1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High resolution multi-spectral VNIR (HRMX-VNIR): 50m Resolution </a:t>
            </a:r>
          </a:p>
          <a:p>
            <a:pPr marL="236538" indent="-236538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Hyper spectral VNIR: 320m Resolution</a:t>
            </a:r>
          </a:p>
          <a:p>
            <a:pPr marL="236538" indent="-236538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Hyper spectral SWIR (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HyS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-SWIR): 192m resolution</a:t>
            </a:r>
          </a:p>
          <a:p>
            <a:pPr marL="236538" indent="-236538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High resolution Multi-spectral (HRMX-TIR): 1.5km Resolution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Geostationary orbit of 36,000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km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Every 30 minutes observation over India</a:t>
            </a:r>
          </a:p>
        </p:txBody>
      </p:sp>
      <p:pic>
        <p:nvPicPr>
          <p:cNvPr id="7" name="Picture 6" descr="small_isrologo_transparent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67" name="Rectangle 11"/>
          <p:cNvSpPr>
            <a:spLocks noChangeArrowheads="1"/>
          </p:cNvSpPr>
          <p:nvPr/>
        </p:nvSpPr>
        <p:spPr bwMode="auto">
          <a:xfrm>
            <a:off x="2590800" y="762000"/>
            <a:ext cx="6248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Ctr="1">
            <a:spAutoFit/>
          </a:bodyPr>
          <a:lstStyle/>
          <a:p>
            <a:pPr algn="just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OCEANSAT-3 is a global mission and is configured to cover global oceans and provide continuity of ocean colour data with global wind vector and characterization of lower atmosphere and ionosphere.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990000"/>
                </a:solidFill>
                <a:sym typeface="Wingdings" pitchFamily="2" charset="2"/>
              </a:rPr>
              <a:t>Planned Missions: OCEANSAT-3 </a:t>
            </a:r>
            <a:endParaRPr lang="en-US" sz="2800" b="1" dirty="0">
              <a:solidFill>
                <a:srgbClr val="990000"/>
              </a:solidFill>
              <a:sym typeface="Wingdings" pitchFamily="2" charset="2"/>
            </a:endParaRP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152400" y="2654300"/>
            <a:ext cx="4114800" cy="2693045"/>
          </a:xfrm>
          <a:prstGeom prst="rect">
            <a:avLst/>
          </a:prstGeom>
          <a:solidFill>
            <a:srgbClr val="B5DA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 eaLnBrk="1" hangingPunct="1">
              <a:spcAft>
                <a:spcPts val="600"/>
              </a:spcAft>
              <a:tabLst>
                <a:tab pos="171450" algn="l"/>
              </a:tabLst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</a:rPr>
              <a:t>Payloads:</a:t>
            </a:r>
          </a:p>
          <a:p>
            <a:pPr marL="171450" indent="-171450" algn="just" eaLnBrk="1" hangingPunct="1">
              <a:spcAft>
                <a:spcPts val="600"/>
              </a:spcAft>
              <a:buFont typeface="Arial" charset="0"/>
              <a:buChar char="•"/>
              <a:tabLst>
                <a:tab pos="17145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An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13-band Ocean </a:t>
            </a:r>
            <a:r>
              <a:rPr lang="en-US" sz="1400" dirty="0" err="1">
                <a:solidFill>
                  <a:srgbClr val="FF0000"/>
                </a:solidFill>
                <a:latin typeface="Calibri" pitchFamily="34" charset="0"/>
              </a:rPr>
              <a:t>Colour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Monitor (OCM)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in VNIR (400-1010 nm range) with 360 m spatial resolution and 1400 km swath for ocean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Colour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monitoring  </a:t>
            </a:r>
          </a:p>
          <a:p>
            <a:pPr marL="171450" indent="-171450" algn="just" eaLnBrk="1" hangingPunct="1">
              <a:spcAft>
                <a:spcPts val="600"/>
              </a:spcAft>
              <a:buFont typeface="Arial" charset="0"/>
              <a:buChar char="•"/>
              <a:tabLst>
                <a:tab pos="171450" algn="l"/>
              </a:tabLst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2-band Long Wave Infra Red (LWIR)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around 11 and 12 </a:t>
            </a:r>
            <a:r>
              <a:rPr lang="el-GR" sz="1400" dirty="0">
                <a:solidFill>
                  <a:srgbClr val="000000"/>
                </a:solidFill>
                <a:latin typeface="Calibri" pitchFamily="34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m for Sea Surface Temperature (thermal channels) at 1080 m resolution.</a:t>
            </a:r>
          </a:p>
          <a:p>
            <a:pPr marL="171450" lvl="2" indent="-171450" algn="just" eaLnBrk="1" hangingPunct="1">
              <a:spcAft>
                <a:spcPts val="600"/>
              </a:spcAft>
              <a:buFont typeface="Arial" charset="0"/>
              <a:buChar char="•"/>
              <a:tabLst>
                <a:tab pos="17145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Ku-Band Pencil beam SCATTEROMETER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with a ground resolution of 50 km x 50 km for </a:t>
            </a:r>
            <a:r>
              <a:rPr lang="en-IN" sz="1400" dirty="0">
                <a:solidFill>
                  <a:srgbClr val="000000"/>
                </a:solidFill>
                <a:latin typeface="Calibri" pitchFamily="34" charset="0"/>
              </a:rPr>
              <a:t>Continuity of wind vector data for cyclone forecasting and numerical weather modelling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4495800" y="1981200"/>
            <a:ext cx="4572000" cy="3632200"/>
          </a:xfrm>
          <a:prstGeom prst="rect">
            <a:avLst/>
          </a:prstGeom>
          <a:solidFill>
            <a:srgbClr val="FFC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6538" indent="-236538" algn="just" eaLnBrk="1" hangingPunct="1">
              <a:spcAft>
                <a:spcPts val="600"/>
              </a:spcAft>
            </a:pPr>
            <a:r>
              <a:rPr lang="en-US" sz="1400" b="1">
                <a:solidFill>
                  <a:srgbClr val="800000"/>
                </a:solidFill>
                <a:latin typeface="Calibri" pitchFamily="34" charset="0"/>
              </a:rPr>
              <a:t>Objectives:</a:t>
            </a:r>
          </a:p>
          <a:p>
            <a:pPr marL="236538" indent="-236538"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Continuity of ocean colour data with improvements to continue and enhance operational services like potential fishery zone and primary productivity. </a:t>
            </a:r>
            <a:endParaRPr lang="en-US" sz="1200">
              <a:latin typeface="Calibri" pitchFamily="34" charset="0"/>
            </a:endParaRPr>
          </a:p>
          <a:p>
            <a:pPr marL="236538" indent="-236538" algn="just"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To enhance the applications by way of simultaneous Sea Surface Temperature (SST) measurements, in addition to chlorophyll, using additional thermal channels, is envisaged in this mission.</a:t>
            </a:r>
            <a:endParaRPr lang="en-US" sz="1200">
              <a:latin typeface="Calibri" pitchFamily="34" charset="0"/>
            </a:endParaRPr>
          </a:p>
          <a:p>
            <a:pPr marL="236538" indent="-236538" algn="just"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Continuity of wind vector data through repeat of Scatterometer for cyclone forecasting and numerical weather modelling.</a:t>
            </a:r>
          </a:p>
          <a:p>
            <a:pPr marL="236538" indent="-236538" algn="just"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The mission, in tandem with Oceansat-2 (on availability), will improve the repetivity of ocean colour measurements to every 24 hour and wind vector measurements to every 12 hour.</a:t>
            </a:r>
            <a:r>
              <a:rPr lang="en-US" sz="1200">
                <a:latin typeface="Calibri" pitchFamily="34" charset="0"/>
              </a:rPr>
              <a:t> </a:t>
            </a:r>
            <a:endParaRPr lang="en-US" sz="2000">
              <a:latin typeface="Calibri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587713">
            <a:off x="-246063" y="746125"/>
            <a:ext cx="2670176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mall_isrologo_transparent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03972"/>
            <a:ext cx="2895600" cy="365125"/>
          </a:xfrm>
        </p:spPr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2910" y="1219200"/>
            <a:ext cx="2372404" cy="5180118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76" tIns="8888" rIns="17776" bIns="8888" rtlCol="0" anchor="ctr"/>
          <a:lstStyle/>
          <a:p>
            <a:pPr algn="ctr"/>
            <a:endParaRPr lang="en-US" dirty="0"/>
          </a:p>
        </p:txBody>
      </p:sp>
      <p:sp>
        <p:nvSpPr>
          <p:cNvPr id="4" name="CustomShape 1"/>
          <p:cNvSpPr/>
          <p:nvPr/>
        </p:nvSpPr>
        <p:spPr>
          <a:xfrm>
            <a:off x="0" y="0"/>
            <a:ext cx="9144000" cy="18487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/>
          <p:cNvSpPr/>
          <p:nvPr/>
        </p:nvSpPr>
        <p:spPr>
          <a:xfrm>
            <a:off x="-97640" y="199641"/>
            <a:ext cx="9328086" cy="33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776" tIns="8888" rIns="17776" bIns="8888"/>
          <a:lstStyle/>
          <a:p>
            <a:pPr algn="ctr">
              <a:lnSpc>
                <a:spcPct val="100000"/>
              </a:lnSpc>
            </a:pPr>
            <a:r>
              <a:rPr lang="en-US" sz="1900" b="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Weather Forecast: 5 Km</a:t>
            </a:r>
            <a:endParaRPr lang="en-IN" sz="19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1905000"/>
            <a:ext cx="2159141" cy="4449932"/>
          </a:xfrm>
          <a:prstGeom prst="rect">
            <a:avLst/>
          </a:prstGeom>
          <a:noFill/>
        </p:spPr>
        <p:txBody>
          <a:bodyPr wrap="square" lIns="17776" tIns="8888" rIns="17776" bIns="8888" rtlCol="0">
            <a:spAutoFit/>
          </a:bodyPr>
          <a:lstStyle/>
          <a:p>
            <a:endParaRPr lang="en-IN" sz="1600" b="1" dirty="0">
              <a:solidFill>
                <a:srgbClr val="0000FF"/>
              </a:solidFill>
            </a:endParaRPr>
          </a:p>
          <a:p>
            <a:r>
              <a:rPr lang="en-IN" sz="1600" b="1" dirty="0" smtClean="0">
                <a:solidFill>
                  <a:srgbClr val="FF0000"/>
                </a:solidFill>
              </a:rPr>
              <a:t>Weather Forecast </a:t>
            </a:r>
            <a:r>
              <a:rPr lang="en-IN" sz="1600" b="1" dirty="0" smtClean="0">
                <a:solidFill>
                  <a:srgbClr val="0000FF"/>
                </a:solidFill>
              </a:rPr>
              <a:t>every 24 hours</a:t>
            </a:r>
          </a:p>
          <a:p>
            <a:endParaRPr lang="en-IN" sz="1600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rgbClr val="0000FF"/>
                </a:solidFill>
              </a:rPr>
              <a:t>Temperature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rgbClr val="0000FF"/>
                </a:solidFill>
              </a:rPr>
              <a:t>Humidity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rgbClr val="0000FF"/>
                </a:solidFill>
              </a:rPr>
              <a:t>Cloud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rgbClr val="0000FF"/>
                </a:solidFill>
              </a:rPr>
              <a:t>Wind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rgbClr val="0000FF"/>
                </a:solidFill>
              </a:rPr>
              <a:t>Rain</a:t>
            </a:r>
          </a:p>
          <a:p>
            <a:endParaRPr lang="en-IN" sz="1600" b="1" dirty="0" smtClean="0">
              <a:solidFill>
                <a:srgbClr val="0000FF"/>
              </a:solidFill>
            </a:endParaRPr>
          </a:p>
          <a:p>
            <a:r>
              <a:rPr lang="en-IN" sz="1600" b="1" dirty="0" smtClean="0">
                <a:solidFill>
                  <a:srgbClr val="FF0000"/>
                </a:solidFill>
              </a:rPr>
              <a:t>Forecast for every 3 Hrs for 72 Hrs</a:t>
            </a:r>
          </a:p>
          <a:p>
            <a:endParaRPr lang="en-IN" sz="1600" b="1" dirty="0">
              <a:solidFill>
                <a:srgbClr val="0000FF"/>
              </a:solidFill>
            </a:endParaRPr>
          </a:p>
          <a:p>
            <a:r>
              <a:rPr lang="en-IN" sz="1600" b="1" dirty="0" smtClean="0">
                <a:solidFill>
                  <a:srgbClr val="0000FF"/>
                </a:solidFill>
              </a:rPr>
              <a:t>Decision Support elements:</a:t>
            </a:r>
          </a:p>
          <a:p>
            <a:endParaRPr lang="en-IN" sz="16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rgbClr val="FF0000"/>
                </a:solidFill>
              </a:rPr>
              <a:t> Location Based General Weather Forecast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02187" y="1524000"/>
            <a:ext cx="2353106" cy="544439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76" tIns="8888" rIns="17776" bIns="8888" rtlCol="0" anchor="ctr"/>
          <a:lstStyle/>
          <a:p>
            <a:pPr algn="ctr"/>
            <a:r>
              <a:rPr lang="en-GB" sz="1900" b="1" dirty="0" smtClean="0"/>
              <a:t>Weather Forecast</a:t>
            </a:r>
            <a:endParaRPr lang="en-GB" sz="1900" b="1" dirty="0"/>
          </a:p>
        </p:txBody>
      </p:sp>
      <p:pic>
        <p:nvPicPr>
          <p:cNvPr id="14" name="Picture 13" descr="temp_54.tif"/>
          <p:cNvPicPr>
            <a:picLocks noChangeAspect="1"/>
          </p:cNvPicPr>
          <p:nvPr/>
        </p:nvPicPr>
        <p:blipFill>
          <a:blip r:embed="rId3"/>
          <a:srcRect l="15712" r="5729"/>
          <a:stretch>
            <a:fillRect/>
          </a:stretch>
        </p:blipFill>
        <p:spPr>
          <a:xfrm>
            <a:off x="457200" y="1295400"/>
            <a:ext cx="5334000" cy="5245100"/>
          </a:xfrm>
          <a:prstGeom prst="rect">
            <a:avLst/>
          </a:prstGeom>
        </p:spPr>
      </p:pic>
      <p:pic>
        <p:nvPicPr>
          <p:cNvPr id="18" name="Picture 17" descr="small_isrologo_transparent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pic>
        <p:nvPicPr>
          <p:cNvPr id="22" name="Picture 21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9" r="-1003" b="-8434"/>
          <a:stretch/>
        </p:blipFill>
        <p:spPr bwMode="auto">
          <a:xfrm>
            <a:off x="251520" y="291095"/>
            <a:ext cx="2289716" cy="43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7015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107"/>
            <a:ext cx="9144000" cy="5687786"/>
          </a:xfrm>
          <a:prstGeom prst="rect">
            <a:avLst/>
          </a:prstGeom>
        </p:spPr>
      </p:pic>
      <p:pic>
        <p:nvPicPr>
          <p:cNvPr id="3" name="Picture 2" descr="small_isrologo_transparent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304800"/>
            <a:ext cx="2895600" cy="2971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19800" y="762000"/>
            <a:ext cx="2843093" cy="564096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76" tIns="8888" rIns="17776" bIns="8888" rtlCol="0" anchor="ctr"/>
          <a:lstStyle/>
          <a:p>
            <a:pPr algn="ctr"/>
            <a:endParaRPr lang="en-US"/>
          </a:p>
        </p:txBody>
      </p:sp>
      <p:sp>
        <p:nvSpPr>
          <p:cNvPr id="4" name="CustomShape 1"/>
          <p:cNvSpPr/>
          <p:nvPr/>
        </p:nvSpPr>
        <p:spPr>
          <a:xfrm>
            <a:off x="0" y="0"/>
            <a:ext cx="9144000" cy="18487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3793992" y="6532479"/>
            <a:ext cx="1863378" cy="3977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776" tIns="8888" rIns="17776" bIns="8888"/>
          <a:lstStyle/>
          <a:p>
            <a:pPr algn="ctr"/>
            <a:r>
              <a:rPr lang="en-US" sz="13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http://mosdac.gov.in</a:t>
            </a:r>
            <a:endParaRPr lang="en-IN" sz="13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48400" y="914400"/>
            <a:ext cx="2280600" cy="475171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76" tIns="8888" rIns="17776" bIns="8888" rtlCol="0" anchor="ctr"/>
          <a:lstStyle/>
          <a:p>
            <a:pPr algn="ctr"/>
            <a:r>
              <a:rPr lang="en-IN" sz="1600" b="1" dirty="0" smtClean="0"/>
              <a:t>SEA STATE FORECAST</a:t>
            </a:r>
            <a:endParaRPr lang="en-GB" sz="1600" b="1" dirty="0"/>
          </a:p>
        </p:txBody>
      </p:sp>
      <p:pic>
        <p:nvPicPr>
          <p:cNvPr id="19" name="Picture 4" descr="K:\bsx-mosdac-2014\wave-heigt-ssf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6997"/>
            <a:ext cx="6111589" cy="569324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6000" y="1371600"/>
            <a:ext cx="2722432" cy="4988541"/>
          </a:xfrm>
          <a:prstGeom prst="rect">
            <a:avLst/>
          </a:prstGeom>
          <a:noFill/>
        </p:spPr>
        <p:txBody>
          <a:bodyPr wrap="square" lIns="17776" tIns="8888" rIns="17776" bIns="8888" rtlCol="0">
            <a:spAutoFit/>
          </a:bodyPr>
          <a:lstStyle/>
          <a:p>
            <a:r>
              <a:rPr lang="en-IN" sz="1900" b="1" dirty="0" smtClean="0">
                <a:solidFill>
                  <a:srgbClr val="FF0000"/>
                </a:solidFill>
                <a:latin typeface="Calibri"/>
              </a:rPr>
              <a:t>Forecasted Parameters:</a:t>
            </a:r>
          </a:p>
          <a:p>
            <a:pPr marL="266639" indent="-266639">
              <a:lnSpc>
                <a:spcPct val="150000"/>
              </a:lnSpc>
              <a:buFont typeface="+mj-lt"/>
              <a:buAutoNum type="alphaLcPeriod"/>
            </a:pPr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Wave Height and Period</a:t>
            </a:r>
          </a:p>
          <a:p>
            <a:pPr marL="266639" indent="-266639">
              <a:lnSpc>
                <a:spcPct val="150000"/>
              </a:lnSpc>
              <a:buFont typeface="+mj-lt"/>
              <a:buAutoNum type="alphaLcPeriod"/>
            </a:pPr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Swell Height</a:t>
            </a:r>
          </a:p>
          <a:p>
            <a:pPr marL="266639" indent="-266639">
              <a:lnSpc>
                <a:spcPct val="150000"/>
              </a:lnSpc>
              <a:buFont typeface="+mj-lt"/>
              <a:buAutoNum type="alphaLcPeriod"/>
            </a:pPr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Wind Speed</a:t>
            </a:r>
          </a:p>
          <a:p>
            <a:pPr marL="266639" indent="-266639">
              <a:lnSpc>
                <a:spcPct val="150000"/>
              </a:lnSpc>
              <a:buFont typeface="+mj-lt"/>
              <a:buAutoNum type="alphaLcPeriod"/>
            </a:pPr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Sea Level Anomaly</a:t>
            </a:r>
          </a:p>
          <a:p>
            <a:pPr marL="266639" indent="-266639">
              <a:lnSpc>
                <a:spcPct val="150000"/>
              </a:lnSpc>
              <a:buFont typeface="+mj-lt"/>
              <a:buAutoNum type="alphaLcPeriod"/>
            </a:pPr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Sea Surface Currents</a:t>
            </a:r>
          </a:p>
          <a:p>
            <a:pPr marL="266639" indent="-266639">
              <a:lnSpc>
                <a:spcPct val="150000"/>
              </a:lnSpc>
              <a:buFont typeface="+mj-lt"/>
              <a:buAutoNum type="alphaLcPeriod"/>
            </a:pPr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Sea Surface Salinity</a:t>
            </a:r>
          </a:p>
          <a:p>
            <a:pPr marL="266639" indent="-266639">
              <a:lnSpc>
                <a:spcPct val="150000"/>
              </a:lnSpc>
              <a:buFont typeface="+mj-lt"/>
              <a:buAutoNum type="alphaLcPeriod"/>
            </a:pPr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Sea Surface Temperature</a:t>
            </a:r>
          </a:p>
          <a:p>
            <a:endParaRPr lang="en-IN" sz="1900" b="1" dirty="0" smtClean="0">
              <a:solidFill>
                <a:srgbClr val="0000FF"/>
              </a:solidFill>
              <a:latin typeface="Calibri"/>
            </a:endParaRPr>
          </a:p>
          <a:p>
            <a:r>
              <a:rPr lang="en-IN" sz="1900" b="1" dirty="0" smtClean="0">
                <a:solidFill>
                  <a:srgbClr val="0000FF"/>
                </a:solidFill>
                <a:latin typeface="Calibri"/>
              </a:rPr>
              <a:t>Forecast  at every 6 hours for next 5 days</a:t>
            </a:r>
          </a:p>
          <a:p>
            <a:endParaRPr lang="en-IN" sz="1900" b="1" dirty="0" smtClean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14" name="Picture 13" descr="small_isrologo_transparent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pic>
        <p:nvPicPr>
          <p:cNvPr id="15" name="Picture 14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9" r="-1003" b="-8434"/>
          <a:stretch/>
        </p:blipFill>
        <p:spPr bwMode="auto">
          <a:xfrm>
            <a:off x="251520" y="291095"/>
            <a:ext cx="2289716" cy="43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5929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1066800" cy="99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2590800"/>
            <a:ext cx="548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Thanks</a:t>
            </a:r>
          </a:p>
          <a:p>
            <a:pPr algn="ctr"/>
            <a:endParaRPr lang="en-US" sz="4400" b="1" dirty="0">
              <a:solidFill>
                <a:schemeClr val="tx2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hlinkClick r:id="rId3"/>
              </a:rPr>
              <a:t>nitant@sac.isro.gov.in</a:t>
            </a:r>
            <a:endParaRPr lang="en-US" sz="4400" b="1" dirty="0" smtClean="0">
              <a:solidFill>
                <a:schemeClr val="tx2"/>
              </a:solidFill>
            </a:endParaRPr>
          </a:p>
          <a:p>
            <a:pPr algn="ctr"/>
            <a:endParaRPr lang="en-US" sz="4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hlinkClick r:id="rId4"/>
              </a:rPr>
              <a:t>https://mosdac.gov.in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7355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0" y="0"/>
            <a:ext cx="4114800" cy="6096000"/>
          </a:xfrm>
          <a:custGeom>
            <a:avLst/>
            <a:gdLst>
              <a:gd name="T0" fmla="*/ 0 w 2016"/>
              <a:gd name="T1" fmla="*/ 2147483647 h 3024"/>
              <a:gd name="T2" fmla="*/ 0 w 2016"/>
              <a:gd name="T3" fmla="*/ 0 h 3024"/>
              <a:gd name="T4" fmla="*/ 2147483647 w 2016"/>
              <a:gd name="T5" fmla="*/ 0 h 3024"/>
              <a:gd name="T6" fmla="*/ 2147483647 w 2016"/>
              <a:gd name="T7" fmla="*/ 2147483647 h 3024"/>
              <a:gd name="T8" fmla="*/ 0 w 2016"/>
              <a:gd name="T9" fmla="*/ 2147483647 h 30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3024"/>
              <a:gd name="T17" fmla="*/ 2016 w 2016"/>
              <a:gd name="T18" fmla="*/ 3024 h 30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3024">
                <a:moveTo>
                  <a:pt x="0" y="2688"/>
                </a:moveTo>
                <a:lnTo>
                  <a:pt x="0" y="0"/>
                </a:lnTo>
                <a:lnTo>
                  <a:pt x="2016" y="0"/>
                </a:lnTo>
                <a:lnTo>
                  <a:pt x="720" y="3024"/>
                </a:lnTo>
                <a:lnTo>
                  <a:pt x="0" y="2688"/>
                </a:lnTo>
                <a:close/>
              </a:path>
            </a:pathLst>
          </a:custGeom>
          <a:solidFill>
            <a:srgbClr val="5DFF5D">
              <a:alpha val="4941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Freeform 4"/>
          <p:cNvSpPr>
            <a:spLocks/>
          </p:cNvSpPr>
          <p:nvPr/>
        </p:nvSpPr>
        <p:spPr bwMode="auto">
          <a:xfrm>
            <a:off x="1917700" y="723900"/>
            <a:ext cx="7188200" cy="6172200"/>
          </a:xfrm>
          <a:custGeom>
            <a:avLst/>
            <a:gdLst>
              <a:gd name="T0" fmla="*/ 2147483647 w 1824"/>
              <a:gd name="T1" fmla="*/ 2147483647 h 2256"/>
              <a:gd name="T2" fmla="*/ 0 w 1824"/>
              <a:gd name="T3" fmla="*/ 2147483647 h 2256"/>
              <a:gd name="T4" fmla="*/ 2147483647 w 1824"/>
              <a:gd name="T5" fmla="*/ 0 h 2256"/>
              <a:gd name="T6" fmla="*/ 2147483647 w 1824"/>
              <a:gd name="T7" fmla="*/ 2147483647 h 2256"/>
              <a:gd name="T8" fmla="*/ 2147483647 w 1824"/>
              <a:gd name="T9" fmla="*/ 2147483647 h 2256"/>
              <a:gd name="T10" fmla="*/ 2147483647 w 1824"/>
              <a:gd name="T11" fmla="*/ 2147483647 h 2256"/>
              <a:gd name="T12" fmla="*/ 2147483647 w 1824"/>
              <a:gd name="T13" fmla="*/ 2147483647 h 2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4"/>
              <a:gd name="T22" fmla="*/ 0 h 2256"/>
              <a:gd name="T23" fmla="*/ 1824 w 1824"/>
              <a:gd name="T24" fmla="*/ 2256 h 2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4" h="2256">
                <a:moveTo>
                  <a:pt x="48" y="1776"/>
                </a:moveTo>
                <a:lnTo>
                  <a:pt x="0" y="1392"/>
                </a:lnTo>
                <a:lnTo>
                  <a:pt x="1824" y="0"/>
                </a:lnTo>
                <a:lnTo>
                  <a:pt x="1824" y="2256"/>
                </a:lnTo>
                <a:lnTo>
                  <a:pt x="288" y="2256"/>
                </a:lnTo>
                <a:lnTo>
                  <a:pt x="192" y="1872"/>
                </a:lnTo>
                <a:lnTo>
                  <a:pt x="48" y="1776"/>
                </a:lnTo>
                <a:close/>
              </a:path>
            </a:pathLst>
          </a:custGeom>
          <a:solidFill>
            <a:srgbClr val="B1A0FA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5" descr="GLOB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434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50" name="Freeform 7"/>
          <p:cNvSpPr>
            <a:spLocks/>
          </p:cNvSpPr>
          <p:nvPr/>
        </p:nvSpPr>
        <p:spPr bwMode="auto">
          <a:xfrm>
            <a:off x="3311525" y="685800"/>
            <a:ext cx="3800475" cy="5105400"/>
          </a:xfrm>
          <a:custGeom>
            <a:avLst/>
            <a:gdLst>
              <a:gd name="T0" fmla="*/ 0 w 2256"/>
              <a:gd name="T1" fmla="*/ 2147483647 h 3216"/>
              <a:gd name="T2" fmla="*/ 2147483647 w 2256"/>
              <a:gd name="T3" fmla="*/ 0 h 3216"/>
              <a:gd name="T4" fmla="*/ 2147483647 w 2256"/>
              <a:gd name="T5" fmla="*/ 0 h 3216"/>
              <a:gd name="T6" fmla="*/ 2147483647 w 2256"/>
              <a:gd name="T7" fmla="*/ 2147483647 h 3216"/>
              <a:gd name="T8" fmla="*/ 2147483647 w 2256"/>
              <a:gd name="T9" fmla="*/ 2147483647 h 3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3216"/>
              <a:gd name="T17" fmla="*/ 2256 w 2256"/>
              <a:gd name="T18" fmla="*/ 3216 h 3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3216">
                <a:moveTo>
                  <a:pt x="0" y="2688"/>
                </a:moveTo>
                <a:lnTo>
                  <a:pt x="1152" y="0"/>
                </a:lnTo>
                <a:lnTo>
                  <a:pt x="2256" y="0"/>
                </a:lnTo>
                <a:lnTo>
                  <a:pt x="2256" y="1296"/>
                </a:lnTo>
                <a:lnTo>
                  <a:pt x="144" y="321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3149600" y="685800"/>
            <a:ext cx="3962400" cy="4953000"/>
          </a:xfrm>
          <a:custGeom>
            <a:avLst/>
            <a:gdLst>
              <a:gd name="T0" fmla="*/ 2147483647 w 2352"/>
              <a:gd name="T1" fmla="*/ 2147483647 h 3120"/>
              <a:gd name="T2" fmla="*/ 0 w 2352"/>
              <a:gd name="T3" fmla="*/ 2147483647 h 3120"/>
              <a:gd name="T4" fmla="*/ 2147483647 w 2352"/>
              <a:gd name="T5" fmla="*/ 0 h 3120"/>
              <a:gd name="T6" fmla="*/ 2147483647 w 2352"/>
              <a:gd name="T7" fmla="*/ 0 h 3120"/>
              <a:gd name="T8" fmla="*/ 2147483647 w 2352"/>
              <a:gd name="T9" fmla="*/ 2147483647 h 3120"/>
              <a:gd name="T10" fmla="*/ 2147483647 w 2352"/>
              <a:gd name="T11" fmla="*/ 2147483647 h 3120"/>
              <a:gd name="T12" fmla="*/ 0 w 2352"/>
              <a:gd name="T13" fmla="*/ 2147483647 h 3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52"/>
              <a:gd name="T22" fmla="*/ 0 h 3120"/>
              <a:gd name="T23" fmla="*/ 2352 w 2352"/>
              <a:gd name="T24" fmla="*/ 3120 h 3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52" h="3120">
                <a:moveTo>
                  <a:pt x="48" y="2880"/>
                </a:moveTo>
                <a:lnTo>
                  <a:pt x="0" y="2832"/>
                </a:lnTo>
                <a:lnTo>
                  <a:pt x="1248" y="0"/>
                </a:lnTo>
                <a:lnTo>
                  <a:pt x="2352" y="0"/>
                </a:lnTo>
                <a:lnTo>
                  <a:pt x="2352" y="1536"/>
                </a:lnTo>
                <a:lnTo>
                  <a:pt x="432" y="3120"/>
                </a:lnTo>
                <a:lnTo>
                  <a:pt x="0" y="28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Freeform 9"/>
          <p:cNvSpPr>
            <a:spLocks/>
          </p:cNvSpPr>
          <p:nvPr/>
        </p:nvSpPr>
        <p:spPr bwMode="auto">
          <a:xfrm>
            <a:off x="3803650" y="685800"/>
            <a:ext cx="4044950" cy="4724400"/>
          </a:xfrm>
          <a:custGeom>
            <a:avLst/>
            <a:gdLst>
              <a:gd name="T0" fmla="*/ 0 w 2400"/>
              <a:gd name="T1" fmla="*/ 2147483647 h 2976"/>
              <a:gd name="T2" fmla="*/ 2147483647 w 2400"/>
              <a:gd name="T3" fmla="*/ 0 h 2976"/>
              <a:gd name="T4" fmla="*/ 2147483647 w 2400"/>
              <a:gd name="T5" fmla="*/ 0 h 2976"/>
              <a:gd name="T6" fmla="*/ 2147483647 w 2400"/>
              <a:gd name="T7" fmla="*/ 2147483647 h 2976"/>
              <a:gd name="T8" fmla="*/ 0 60000 65536"/>
              <a:gd name="T9" fmla="*/ 0 60000 65536"/>
              <a:gd name="T10" fmla="*/ 0 60000 65536"/>
              <a:gd name="T11" fmla="*/ 0 60000 65536"/>
              <a:gd name="T12" fmla="*/ 0 w 2400"/>
              <a:gd name="T13" fmla="*/ 0 h 2976"/>
              <a:gd name="T14" fmla="*/ 2400 w 2400"/>
              <a:gd name="T15" fmla="*/ 2976 h 2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0" h="2976">
                <a:moveTo>
                  <a:pt x="0" y="2976"/>
                </a:moveTo>
                <a:lnTo>
                  <a:pt x="1296" y="0"/>
                </a:lnTo>
                <a:lnTo>
                  <a:pt x="2400" y="0"/>
                </a:lnTo>
                <a:lnTo>
                  <a:pt x="2064" y="13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10"/>
          <p:cNvSpPr>
            <a:spLocks/>
          </p:cNvSpPr>
          <p:nvPr/>
        </p:nvSpPr>
        <p:spPr bwMode="auto">
          <a:xfrm>
            <a:off x="3311525" y="685800"/>
            <a:ext cx="3800475" cy="4800600"/>
          </a:xfrm>
          <a:custGeom>
            <a:avLst/>
            <a:gdLst>
              <a:gd name="T0" fmla="*/ 0 w 2256"/>
              <a:gd name="T1" fmla="*/ 2147483647 h 3024"/>
              <a:gd name="T2" fmla="*/ 2147483647 w 2256"/>
              <a:gd name="T3" fmla="*/ 0 h 3024"/>
              <a:gd name="T4" fmla="*/ 2147483647 w 2256"/>
              <a:gd name="T5" fmla="*/ 0 h 3024"/>
              <a:gd name="T6" fmla="*/ 2147483647 w 2256"/>
              <a:gd name="T7" fmla="*/ 2147483647 h 3024"/>
              <a:gd name="T8" fmla="*/ 2147483647 w 2256"/>
              <a:gd name="T9" fmla="*/ 2147483647 h 3024"/>
              <a:gd name="T10" fmla="*/ 2147483647 w 2256"/>
              <a:gd name="T11" fmla="*/ 2147483647 h 30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6"/>
              <a:gd name="T19" fmla="*/ 0 h 3024"/>
              <a:gd name="T20" fmla="*/ 2256 w 2256"/>
              <a:gd name="T21" fmla="*/ 3024 h 30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6" h="3024">
                <a:moveTo>
                  <a:pt x="0" y="2688"/>
                </a:moveTo>
                <a:lnTo>
                  <a:pt x="1152" y="0"/>
                </a:lnTo>
                <a:lnTo>
                  <a:pt x="2256" y="0"/>
                </a:lnTo>
                <a:lnTo>
                  <a:pt x="2256" y="1344"/>
                </a:lnTo>
                <a:lnTo>
                  <a:pt x="288" y="3024"/>
                </a:lnTo>
                <a:lnTo>
                  <a:pt x="48" y="25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Freeform 11"/>
          <p:cNvSpPr>
            <a:spLocks/>
          </p:cNvSpPr>
          <p:nvPr/>
        </p:nvSpPr>
        <p:spPr bwMode="auto">
          <a:xfrm>
            <a:off x="3657600" y="3124200"/>
            <a:ext cx="3454400" cy="3581400"/>
          </a:xfrm>
          <a:custGeom>
            <a:avLst/>
            <a:gdLst>
              <a:gd name="T0" fmla="*/ 2147483647 w 1776"/>
              <a:gd name="T1" fmla="*/ 2147483647 h 2256"/>
              <a:gd name="T2" fmla="*/ 0 w 1776"/>
              <a:gd name="T3" fmla="*/ 2147483647 h 2256"/>
              <a:gd name="T4" fmla="*/ 2147483647 w 1776"/>
              <a:gd name="T5" fmla="*/ 0 h 2256"/>
              <a:gd name="T6" fmla="*/ 2147483647 w 1776"/>
              <a:gd name="T7" fmla="*/ 2147483647 h 2256"/>
              <a:gd name="T8" fmla="*/ 2147483647 w 1776"/>
              <a:gd name="T9" fmla="*/ 2147483647 h 2256"/>
              <a:gd name="T10" fmla="*/ 0 w 1776"/>
              <a:gd name="T11" fmla="*/ 2147483647 h 2256"/>
              <a:gd name="T12" fmla="*/ 0 w 1776"/>
              <a:gd name="T13" fmla="*/ 2147483647 h 2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6"/>
              <a:gd name="T22" fmla="*/ 0 h 2256"/>
              <a:gd name="T23" fmla="*/ 1776 w 1776"/>
              <a:gd name="T24" fmla="*/ 2256 h 2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6" h="2256">
                <a:moveTo>
                  <a:pt x="48" y="1488"/>
                </a:moveTo>
                <a:lnTo>
                  <a:pt x="0" y="1344"/>
                </a:lnTo>
                <a:lnTo>
                  <a:pt x="1776" y="0"/>
                </a:lnTo>
                <a:lnTo>
                  <a:pt x="1776" y="2256"/>
                </a:lnTo>
                <a:lnTo>
                  <a:pt x="288" y="2256"/>
                </a:lnTo>
                <a:lnTo>
                  <a:pt x="0" y="1872"/>
                </a:lnTo>
                <a:lnTo>
                  <a:pt x="0" y="134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Text Box 22"/>
          <p:cNvSpPr txBox="1">
            <a:spLocks noChangeArrowheads="1"/>
          </p:cNvSpPr>
          <p:nvPr/>
        </p:nvSpPr>
        <p:spPr bwMode="auto">
          <a:xfrm>
            <a:off x="2971801" y="1905000"/>
            <a:ext cx="2057400" cy="1532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  <a:endParaRPr lang="en-US" b="1" dirty="0">
              <a:solidFill>
                <a:srgbClr val="CC33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CARTOSAT Series of Satellite 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</a:rPr>
              <a:t>PAN and MX</a:t>
            </a:r>
            <a:endParaRPr lang="en-US" sz="20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6158" name="Text Box 26"/>
          <p:cNvSpPr txBox="1">
            <a:spLocks noChangeArrowheads="1"/>
          </p:cNvSpPr>
          <p:nvPr/>
        </p:nvSpPr>
        <p:spPr bwMode="auto">
          <a:xfrm>
            <a:off x="7010400" y="5867400"/>
            <a:ext cx="19065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KALPANA-1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 algn="r"/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VHRR</a:t>
            </a:r>
          </a:p>
        </p:txBody>
      </p:sp>
      <p:sp>
        <p:nvSpPr>
          <p:cNvPr id="6159" name="Rectangle 27"/>
          <p:cNvSpPr>
            <a:spLocks noChangeArrowheads="1"/>
          </p:cNvSpPr>
          <p:nvPr/>
        </p:nvSpPr>
        <p:spPr bwMode="auto">
          <a:xfrm>
            <a:off x="4372164" y="5675620"/>
            <a:ext cx="2047875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Calibri" pitchFamily="34" charset="0"/>
              </a:rPr>
              <a:t>     </a:t>
            </a:r>
            <a:endParaRPr lang="en-US" sz="1200" b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INSAT- 3A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       </a:t>
            </a:r>
          </a:p>
          <a:p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VHRR, CCD</a:t>
            </a:r>
          </a:p>
        </p:txBody>
      </p:sp>
      <p:sp>
        <p:nvSpPr>
          <p:cNvPr id="6160" name="Text Box 29"/>
          <p:cNvSpPr txBox="1">
            <a:spLocks noChangeArrowheads="1"/>
          </p:cNvSpPr>
          <p:nvPr/>
        </p:nvSpPr>
        <p:spPr bwMode="auto">
          <a:xfrm>
            <a:off x="411195" y="619780"/>
            <a:ext cx="2209800" cy="52322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sz="2800" dirty="0">
                <a:solidFill>
                  <a:schemeClr val="bg1"/>
                </a:solidFill>
                <a:latin typeface="Calibri" pitchFamily="34" charset="0"/>
              </a:rPr>
              <a:t>Land &amp; Water</a:t>
            </a:r>
          </a:p>
        </p:txBody>
      </p:sp>
      <p:sp>
        <p:nvSpPr>
          <p:cNvPr id="6161" name="Text Box 30"/>
          <p:cNvSpPr txBox="1">
            <a:spLocks noChangeArrowheads="1"/>
          </p:cNvSpPr>
          <p:nvPr/>
        </p:nvSpPr>
        <p:spPr bwMode="auto">
          <a:xfrm>
            <a:off x="3886200" y="685800"/>
            <a:ext cx="22098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sz="2400" dirty="0" smtClean="0">
                <a:solidFill>
                  <a:srgbClr val="FFFF00"/>
                </a:solidFill>
                <a:latin typeface="Calibri" pitchFamily="34" charset="0"/>
              </a:rPr>
              <a:t>Cartography</a:t>
            </a:r>
            <a:endParaRPr kumimoji="1"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162" name="Text Box 31"/>
          <p:cNvSpPr txBox="1">
            <a:spLocks noChangeArrowheads="1"/>
          </p:cNvSpPr>
          <p:nvPr/>
        </p:nvSpPr>
        <p:spPr bwMode="auto">
          <a:xfrm>
            <a:off x="6705600" y="1981200"/>
            <a:ext cx="2286000" cy="95410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sz="2800" dirty="0">
                <a:solidFill>
                  <a:schemeClr val="bg1"/>
                </a:solidFill>
                <a:latin typeface="Calibri" pitchFamily="34" charset="0"/>
              </a:rPr>
              <a:t>Ocean &amp; Atmosphere</a:t>
            </a:r>
          </a:p>
        </p:txBody>
      </p:sp>
      <p:sp>
        <p:nvSpPr>
          <p:cNvPr id="6163" name="Rectangle 34"/>
          <p:cNvSpPr>
            <a:spLocks noChangeArrowheads="1"/>
          </p:cNvSpPr>
          <p:nvPr/>
        </p:nvSpPr>
        <p:spPr bwMode="auto">
          <a:xfrm>
            <a:off x="4724400" y="3505200"/>
            <a:ext cx="2438400" cy="70788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OCEANSAT   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</a:rPr>
              <a:t>OCM 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, SCAT, ROSA</a:t>
            </a:r>
          </a:p>
        </p:txBody>
      </p: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228600" y="2901315"/>
            <a:ext cx="2438400" cy="984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RESOURCESAT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LISS 3; LISS 4; 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</a:rPr>
              <a:t>AWiFS</a:t>
            </a:r>
            <a:r>
              <a:rPr lang="en-US" sz="2000" b="1" dirty="0">
                <a:solidFill>
                  <a:srgbClr val="C0504D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65" name="Rectangle 39"/>
          <p:cNvSpPr>
            <a:spLocks noChangeArrowheads="1"/>
          </p:cNvSpPr>
          <p:nvPr/>
        </p:nvSpPr>
        <p:spPr bwMode="auto">
          <a:xfrm>
            <a:off x="5041900" y="4813182"/>
            <a:ext cx="3657600" cy="76944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MEGHA-TROPIQUES</a:t>
            </a:r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MADRAS, SAPHIR,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</a:rPr>
              <a:t>SCaRaB</a:t>
            </a:r>
            <a:endParaRPr lang="en-US" sz="20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6166" name="Picture 1028" descr="E:\RK photos 290305\IRS P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419600"/>
            <a:ext cx="2041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Object 10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371600"/>
            <a:ext cx="1185862" cy="10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0" descr="P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672715"/>
            <a:ext cx="16353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16" descr="INSAT2E SA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5727">
            <a:off x="6946878" y="5771747"/>
            <a:ext cx="5921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Object 10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399"/>
              </a:clrFrom>
              <a:clrTo>
                <a:srgbClr val="0033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8638" y="5868993"/>
            <a:ext cx="371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95600"/>
            <a:ext cx="1276350" cy="9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56" descr="MT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7825">
            <a:off x="6050014" y="4271682"/>
            <a:ext cx="750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29" descr="Picture9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1331893"/>
            <a:ext cx="12533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152400" y="1789093"/>
            <a:ext cx="3200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C3300"/>
              </a:solidFill>
              <a:latin typeface="+mn-lt"/>
              <a:ea typeface="ＭＳ Ｐゴシック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+mn-cs"/>
              </a:rPr>
              <a:t>RISAT</a:t>
            </a:r>
            <a:endParaRPr lang="en-US" sz="2000" b="1" dirty="0">
              <a:solidFill>
                <a:srgbClr val="0000FF"/>
              </a:solidFill>
              <a:latin typeface="+mn-lt"/>
              <a:ea typeface="ＭＳ Ｐゴシック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6600"/>
                </a:solidFill>
                <a:latin typeface="+mn-lt"/>
                <a:ea typeface="ＭＳ Ｐゴシック" charset="-128"/>
                <a:cs typeface="+mn-cs"/>
              </a:rPr>
              <a:t>C-SAR</a:t>
            </a:r>
          </a:p>
        </p:txBody>
      </p:sp>
      <p:sp>
        <p:nvSpPr>
          <p:cNvPr id="6177" name="Title 1"/>
          <p:cNvSpPr txBox="1">
            <a:spLocks/>
          </p:cNvSpPr>
          <p:nvPr/>
        </p:nvSpPr>
        <p:spPr bwMode="auto">
          <a:xfrm>
            <a:off x="30480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dirty="0">
                <a:solidFill>
                  <a:srgbClr val="990000"/>
                </a:solidFill>
                <a:latin typeface="Calibri" pitchFamily="34" charset="0"/>
                <a:sym typeface="Wingdings" pitchFamily="2" charset="2"/>
              </a:rPr>
              <a:t>Indian Earth Observation </a:t>
            </a:r>
            <a:r>
              <a:rPr lang="en-US" sz="2800" b="1" dirty="0" smtClean="0">
                <a:solidFill>
                  <a:srgbClr val="990000"/>
                </a:solidFill>
                <a:latin typeface="Calibri" pitchFamily="34" charset="0"/>
                <a:sym typeface="Wingdings" pitchFamily="2" charset="2"/>
              </a:rPr>
              <a:t>(Themes)</a:t>
            </a:r>
            <a:endParaRPr lang="en-US" sz="2800" b="1" dirty="0">
              <a:solidFill>
                <a:srgbClr val="99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178" name="Rectangle 39"/>
          <p:cNvSpPr>
            <a:spLocks noChangeArrowheads="1"/>
          </p:cNvSpPr>
          <p:nvPr/>
        </p:nvSpPr>
        <p:spPr bwMode="auto">
          <a:xfrm>
            <a:off x="2743200" y="4191000"/>
            <a:ext cx="2057400" cy="70788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SARAL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ALTIKA, ARGOS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993555">
            <a:off x="3559049" y="3882766"/>
            <a:ext cx="577850" cy="461963"/>
            <a:chOff x="912" y="720"/>
            <a:chExt cx="4032" cy="2846"/>
          </a:xfrm>
        </p:grpSpPr>
        <p:pic>
          <p:nvPicPr>
            <p:cNvPr id="6186" name="Picture 4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720"/>
              <a:ext cx="4032" cy="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" name="Line 5"/>
            <p:cNvSpPr>
              <a:spLocks noChangeShapeType="1"/>
            </p:cNvSpPr>
            <p:nvPr/>
          </p:nvSpPr>
          <p:spPr bwMode="auto">
            <a:xfrm>
              <a:off x="3888" y="2400"/>
              <a:ext cx="432" cy="912"/>
            </a:xfrm>
            <a:prstGeom prst="line">
              <a:avLst/>
            </a:prstGeom>
            <a:noFill/>
            <a:ln w="57150">
              <a:solidFill>
                <a:srgbClr val="0000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6"/>
            <p:cNvSpPr>
              <a:spLocks noChangeShapeType="1"/>
            </p:cNvSpPr>
            <p:nvPr/>
          </p:nvSpPr>
          <p:spPr bwMode="auto">
            <a:xfrm>
              <a:off x="1536" y="2256"/>
              <a:ext cx="480" cy="960"/>
            </a:xfrm>
            <a:prstGeom prst="line">
              <a:avLst/>
            </a:prstGeom>
            <a:noFill/>
            <a:ln w="57150">
              <a:solidFill>
                <a:srgbClr val="0000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1" name="Rectangle 39"/>
          <p:cNvSpPr>
            <a:spLocks noChangeArrowheads="1"/>
          </p:cNvSpPr>
          <p:nvPr/>
        </p:nvSpPr>
        <p:spPr bwMode="auto">
          <a:xfrm>
            <a:off x="7010400" y="2819400"/>
            <a:ext cx="2133600" cy="156966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CC3300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INSAT-3 (D,R&amp;S) Generation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Calibri" pitchFamily="34" charset="0"/>
              </a:rPr>
              <a:t>IMAGER, SOUNDER</a:t>
            </a:r>
          </a:p>
        </p:txBody>
      </p:sp>
      <p:pic>
        <p:nvPicPr>
          <p:cNvPr id="36" name="Picture 35" descr="small_isrologo_transparent.gif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6149" y="1064719"/>
          <a:ext cx="8939877" cy="569530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11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7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271">
                <a:tc gridSpan="2">
                  <a:txBody>
                    <a:bodyPr/>
                    <a:lstStyle/>
                    <a:p>
                      <a:pPr marL="0" marR="0" indent="0" algn="ctr" defTabSz="3413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METEOROLOGICAL &amp; OCEANOGRAPHIC DATA &amp; INFORMATION SERVICES FROM MOSDAC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813">
                <a:tc>
                  <a:txBody>
                    <a:bodyPr/>
                    <a:lstStyle/>
                    <a:p>
                      <a:pPr marL="0" marR="0" indent="0" algn="l" defTabSz="3413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Multi Mission Satellite Data Repository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KALPANA1 </a:t>
                      </a:r>
                      <a:r>
                        <a:rPr lang="en-US" sz="1800" dirty="0" smtClean="0"/>
                        <a:t> (Mission Completed)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INSAT3A (Mission Completed)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OCEANSAT-2</a:t>
                      </a:r>
                    </a:p>
                    <a:p>
                      <a:r>
                        <a:rPr lang="en-US" sz="1800" dirty="0" smtClean="0"/>
                        <a:t>MEGHA-TROPIQUES</a:t>
                      </a:r>
                    </a:p>
                    <a:p>
                      <a:r>
                        <a:rPr lang="en-US" sz="1800" dirty="0" smtClean="0"/>
                        <a:t>SARAL</a:t>
                      </a:r>
                      <a:r>
                        <a:rPr lang="en-US" sz="1800" baseline="0" dirty="0" smtClean="0"/>
                        <a:t>-ALTIKA</a:t>
                      </a:r>
                    </a:p>
                    <a:p>
                      <a:r>
                        <a:rPr lang="en-US" sz="1800" baseline="0" dirty="0" smtClean="0"/>
                        <a:t>INSAT3D /3DR</a:t>
                      </a:r>
                    </a:p>
                    <a:p>
                      <a:r>
                        <a:rPr lang="en-US" sz="1800" baseline="0" dirty="0" smtClean="0"/>
                        <a:t>SCATSAT-1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58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CAL-VAL – In situ Data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Disdrometer, </a:t>
                      </a:r>
                      <a:r>
                        <a:rPr lang="en-US" sz="1800" dirty="0" err="1" smtClean="0"/>
                        <a:t>MicroRain</a:t>
                      </a:r>
                      <a:r>
                        <a:rPr lang="en-US" sz="1800" dirty="0" smtClean="0"/>
                        <a:t> Radar, GPS </a:t>
                      </a:r>
                      <a:r>
                        <a:rPr lang="en-US" sz="1800" dirty="0" err="1" smtClean="0"/>
                        <a:t>Sonde</a:t>
                      </a:r>
                      <a:r>
                        <a:rPr lang="en-US" sz="1800" dirty="0" smtClean="0"/>
                        <a:t>, Sun Photometer,</a:t>
                      </a:r>
                      <a:r>
                        <a:rPr lang="en-US" sz="1800" baseline="0" dirty="0" smtClean="0"/>
                        <a:t> Automatic Weather Station, </a:t>
                      </a:r>
                      <a:r>
                        <a:rPr lang="en-US" sz="1800" baseline="0" dirty="0" err="1" smtClean="0"/>
                        <a:t>Agromet</a:t>
                      </a:r>
                      <a:r>
                        <a:rPr lang="en-US" sz="1800" baseline="0" dirty="0" smtClean="0"/>
                        <a:t> Station, Automatic Rain Gauge, Hyper Spectral Radiometer, </a:t>
                      </a:r>
                      <a:r>
                        <a:rPr lang="en-US" sz="1800" baseline="0" dirty="0" err="1" smtClean="0"/>
                        <a:t>Fluorometer</a:t>
                      </a:r>
                      <a:r>
                        <a:rPr lang="en-US" sz="1800" baseline="0" dirty="0" smtClean="0"/>
                        <a:t>, Radio </a:t>
                      </a:r>
                      <a:r>
                        <a:rPr lang="en-US" sz="1800" baseline="0" dirty="0" err="1" smtClean="0"/>
                        <a:t>Sonde</a:t>
                      </a:r>
                      <a:r>
                        <a:rPr lang="en-US" sz="1800" baseline="0" dirty="0" smtClean="0"/>
                        <a:t>.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778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Forecast 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Weather,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Cyclogenesis,</a:t>
                      </a:r>
                      <a:r>
                        <a:rPr lang="en-US" sz="1800" baseline="0" dirty="0" smtClean="0"/>
                        <a:t> Cyclone track &amp; Intensity, Sea State, Heavy Rain / Cloud burst</a:t>
                      </a:r>
                      <a:endParaRPr lang="en-US" sz="18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6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Tools</a:t>
                      </a:r>
                      <a:r>
                        <a:rPr lang="en-US" sz="2000" baseline="0" dirty="0" smtClean="0"/>
                        <a:t> &amp; Utilities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Visualisation</a:t>
                      </a:r>
                      <a:r>
                        <a:rPr lang="en-US" sz="1800" dirty="0" smtClean="0"/>
                        <a:t> and Analysis for multi-mission data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44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 pitchFamily="34" charset="0"/>
                        </a:rPr>
                        <a:t>Research and Training</a:t>
                      </a:r>
                      <a:endParaRPr lang="en-US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SMART: Satellite Meteorology and Oceanography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 Research and Training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0" y="685800"/>
            <a:ext cx="91440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latin typeface="Arial" charset="0"/>
                <a:cs typeface="Times New Roman" pitchFamily="18" charset="0"/>
              </a:rPr>
              <a:t>INDIAN Storehouse for Space based Weather Data</a:t>
            </a:r>
            <a:endParaRPr lang="en-US" sz="2000" b="1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9" r="-1003" b="-8434"/>
          <a:stretch/>
        </p:blipFill>
        <p:spPr bwMode="auto">
          <a:xfrm>
            <a:off x="245735" y="244677"/>
            <a:ext cx="2330729" cy="442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228601"/>
            <a:ext cx="324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https://mosdac.gov.in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sp>
        <p:nvSpPr>
          <p:cNvPr id="9" name="CustomShape 1"/>
          <p:cNvSpPr/>
          <p:nvPr/>
        </p:nvSpPr>
        <p:spPr>
          <a:xfrm>
            <a:off x="0" y="0"/>
            <a:ext cx="9144000" cy="18487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 descr="DOI logo.sv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31212" y="1559192"/>
            <a:ext cx="428628" cy="428628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096000" y="1601717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http://www.mosdac.gov.in/catalog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" name="Picture 9" descr="small_isrologo_transparent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74262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mosdac.gov.in/servlet/Image3d?imagename=3DSND*_L2B_SA1_totO3Reg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725" y="2482230"/>
            <a:ext cx="1515741" cy="1442620"/>
          </a:xfrm>
          <a:prstGeom prst="rect">
            <a:avLst/>
          </a:prstGeom>
          <a:noFill/>
        </p:spPr>
      </p:pic>
      <p:pic>
        <p:nvPicPr>
          <p:cNvPr id="5" name="Picture 8" descr="http://www.mosdac.gov.in/servlet/Image3d?imagename=3DSND*_L2B_SA1_TAirPhy_950mb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10" y="2482230"/>
            <a:ext cx="1515741" cy="1442620"/>
          </a:xfrm>
          <a:prstGeom prst="rect">
            <a:avLst/>
          </a:prstGeom>
          <a:noFill/>
        </p:spPr>
      </p:pic>
      <p:pic>
        <p:nvPicPr>
          <p:cNvPr id="6" name="Picture 16" descr="http://www.mosdac.gov.in/servlet/Image3d?imagename=3DSND*_L2B_SA1_MEAN_SURF_PRES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659" y="2482230"/>
            <a:ext cx="1515741" cy="1442620"/>
          </a:xfrm>
          <a:prstGeom prst="rect">
            <a:avLst/>
          </a:prstGeom>
          <a:noFill/>
        </p:spPr>
      </p:pic>
      <p:pic>
        <p:nvPicPr>
          <p:cNvPr id="7" name="Picture 20" descr="http://www.mosdac.gov.in/servlet/Image3d?imagename=3DSND*_L2B_SA1_totH2O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82230"/>
            <a:ext cx="1515741" cy="14426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07530" y="3925711"/>
            <a:ext cx="1737869" cy="6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mbria" pitchFamily="18" charset="0"/>
              </a:rPr>
              <a:t>Mean Surface Pressure</a:t>
            </a:r>
            <a:endParaRPr lang="en-US" sz="10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925711"/>
            <a:ext cx="1515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mbria" pitchFamily="18" charset="0"/>
              </a:rPr>
              <a:t>Total Prec. </a:t>
            </a:r>
          </a:p>
          <a:p>
            <a:pPr algn="ctr"/>
            <a:r>
              <a:rPr lang="en-US" sz="1000" b="1" dirty="0" smtClean="0">
                <a:latin typeface="Cambria" pitchFamily="18" charset="0"/>
              </a:rPr>
              <a:t>Water Vapor</a:t>
            </a:r>
            <a:endParaRPr lang="en-US" sz="10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8478" y="3925711"/>
            <a:ext cx="2776711" cy="41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mbria" pitchFamily="18" charset="0"/>
              </a:rPr>
              <a:t>Total Ozone</a:t>
            </a:r>
            <a:endParaRPr lang="en-US" sz="10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3925711"/>
            <a:ext cx="1894677" cy="41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mbria" pitchFamily="18" charset="0"/>
              </a:rPr>
              <a:t>Temperature</a:t>
            </a:r>
            <a:endParaRPr lang="en-US" sz="1000" b="1" dirty="0">
              <a:latin typeface="Cambria" pitchFamily="18" charset="0"/>
            </a:endParaRPr>
          </a:p>
        </p:txBody>
      </p:sp>
      <p:pic>
        <p:nvPicPr>
          <p:cNvPr id="12" name="Picture 11" descr="wv_prof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17382" y="4138414"/>
            <a:ext cx="1736923" cy="2622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 rot="16200000">
            <a:off x="7686153" y="5524441"/>
            <a:ext cx="1290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smtClean="0"/>
              <a:t>Humidity Profile</a:t>
            </a:r>
            <a:endParaRPr lang="en-US" sz="1000" b="1" dirty="0"/>
          </a:p>
        </p:txBody>
      </p:sp>
      <p:pic>
        <p:nvPicPr>
          <p:cNvPr id="20" name="Picture 2" descr="http://www.mosdac.gov.in/image_mt_daily/MT1SAPS_RelativeHumidity_L1_Daily.jpg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59632" y="4354438"/>
            <a:ext cx="2181600" cy="1008000"/>
          </a:xfrm>
          <a:prstGeom prst="rect">
            <a:avLst/>
          </a:prstGeom>
          <a:noFill/>
        </p:spPr>
      </p:pic>
      <p:sp>
        <p:nvSpPr>
          <p:cNvPr id="21" name="TextBox 113"/>
          <p:cNvSpPr txBox="1">
            <a:spLocks noChangeArrowheads="1"/>
          </p:cNvSpPr>
          <p:nvPr/>
        </p:nvSpPr>
        <p:spPr bwMode="auto">
          <a:xfrm>
            <a:off x="3851920" y="6564262"/>
            <a:ext cx="2844192" cy="3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smtClean="0">
                <a:latin typeface="Calibri" pitchFamily="34" charset="0"/>
              </a:rPr>
              <a:t>Daily long wave flux from SCARAB</a:t>
            </a:r>
            <a:endParaRPr lang="en-US" sz="1000" b="1" dirty="0">
              <a:latin typeface="Calibri" pitchFamily="34" charset="0"/>
            </a:endParaRPr>
          </a:p>
        </p:txBody>
      </p:sp>
      <p:pic>
        <p:nvPicPr>
          <p:cNvPr id="22" name="Picture 148" descr="scarab-longwave.jpg"/>
          <p:cNvPicPr>
            <a:picLocks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3968" y="5578574"/>
            <a:ext cx="2181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13"/>
          <p:cNvSpPr txBox="1">
            <a:spLocks noChangeArrowheads="1"/>
          </p:cNvSpPr>
          <p:nvPr/>
        </p:nvSpPr>
        <p:spPr bwMode="auto">
          <a:xfrm>
            <a:off x="1409355" y="6564262"/>
            <a:ext cx="1866501" cy="3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smtClean="0">
                <a:latin typeface="Calibri" pitchFamily="34" charset="0"/>
              </a:rPr>
              <a:t>Mean sea surface</a:t>
            </a:r>
            <a:endParaRPr lang="en-US" sz="1000" b="1" dirty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259632" y="5578574"/>
            <a:ext cx="2181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113"/>
          <p:cNvSpPr txBox="1">
            <a:spLocks noChangeArrowheads="1"/>
          </p:cNvSpPr>
          <p:nvPr/>
        </p:nvSpPr>
        <p:spPr bwMode="auto">
          <a:xfrm>
            <a:off x="1043608" y="5324450"/>
            <a:ext cx="2808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smtClean="0">
                <a:latin typeface="Calibri" pitchFamily="34" charset="0"/>
              </a:rPr>
              <a:t>Relative humidity from SAPHIR</a:t>
            </a:r>
            <a:endParaRPr lang="en-US" sz="1000" b="1" dirty="0"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69810" y="4354438"/>
            <a:ext cx="218149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113"/>
          <p:cNvSpPr txBox="1">
            <a:spLocks noChangeArrowheads="1"/>
          </p:cNvSpPr>
          <p:nvPr/>
        </p:nvSpPr>
        <p:spPr bwMode="auto">
          <a:xfrm>
            <a:off x="4355976" y="5324450"/>
            <a:ext cx="2000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smtClean="0">
                <a:latin typeface="Calibri" pitchFamily="34" charset="0"/>
              </a:rPr>
              <a:t>Sea surface height anomaly</a:t>
            </a:r>
            <a:endParaRPr lang="en-US" sz="1000" b="1" dirty="0">
              <a:latin typeface="Calibri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179512" y="845680"/>
            <a:ext cx="6605960" cy="2068598"/>
            <a:chOff x="1062384" y="712330"/>
            <a:chExt cx="4139244" cy="1249201"/>
          </a:xfrm>
        </p:grpSpPr>
        <p:pic>
          <p:nvPicPr>
            <p:cNvPr id="14" name="Picture 2" descr="http://www.mosdac.gov.in/servlet/Image3d?imagename=3DIMG*_L2B_SST.jpg"/>
            <p:cNvPicPr>
              <a:picLocks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163688" y="712330"/>
              <a:ext cx="914400" cy="8568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</p:pic>
        <p:pic>
          <p:nvPicPr>
            <p:cNvPr id="15" name="Picture 4" descr="http://www.mosdac.gov.in/servlet/Image3d?imagename=3DIMG*_L1C_ASIA_MER_RGB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229892" y="712330"/>
              <a:ext cx="914996" cy="856071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</p:pic>
        <p:pic>
          <p:nvPicPr>
            <p:cNvPr id="16" name="Picture 6" descr="http://www.mosdac.gov.in/servlet/Image3d?imagename=3DIMG*_L2P_IRW.gif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87228" y="712330"/>
              <a:ext cx="914400" cy="8568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139244" y="156142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Cambria" pitchFamily="18" charset="0"/>
                </a:rPr>
                <a:t>Sea Surface Temp</a:t>
              </a:r>
              <a:endParaRPr lang="en-US" sz="1000" b="1" dirty="0">
                <a:latin typeface="Cambr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5688" y="1561421"/>
              <a:ext cx="15585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Cambria" pitchFamily="18" charset="0"/>
                </a:rPr>
                <a:t>Sector Product</a:t>
              </a:r>
              <a:endParaRPr lang="en-US" sz="1000" b="1" dirty="0">
                <a:latin typeface="Cambria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79675" y="1561421"/>
              <a:ext cx="1121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Cambria" pitchFamily="18" charset="0"/>
                </a:rPr>
                <a:t>Cloud Motion Wind</a:t>
              </a:r>
              <a:endParaRPr lang="en-US" sz="1000" b="1" dirty="0">
                <a:latin typeface="Cambria" pitchFamily="18" charset="0"/>
              </a:endParaRPr>
            </a:p>
          </p:txBody>
        </p:sp>
        <p:pic>
          <p:nvPicPr>
            <p:cNvPr id="28" name="Picture 4" descr="http://www.mosdac.gov.in/servlet/Image?image=preview&amp;loc=/mnt/NAS/3A_CCD/preview/2012/30JAN/3ACCD_30JAN2012_0300_NDV.jpg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96888" y="712330"/>
              <a:ext cx="914400" cy="856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1062384" y="1561421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000" b="1" dirty="0" smtClean="0"/>
                <a:t>ND Vegetation Index</a:t>
              </a:r>
              <a:endParaRPr lang="en-US" sz="1000" b="1" dirty="0"/>
            </a:p>
          </p:txBody>
        </p:sp>
      </p:grpSp>
      <p:pic>
        <p:nvPicPr>
          <p:cNvPr id="34" name="Picture 33" descr="http://www.mosdac.gov.in/servlet/Image?image=10DEC2011_0600_ASI_IR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8032" y="2482230"/>
            <a:ext cx="1406273" cy="136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877840" y="3798576"/>
            <a:ext cx="1757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Visible band Asian sector</a:t>
            </a:r>
            <a:endParaRPr lang="en-US" sz="1000" b="1" dirty="0">
              <a:latin typeface="Calibri" pitchFamily="34" charset="0"/>
            </a:endParaRPr>
          </a:p>
        </p:txBody>
      </p:sp>
      <p:pic>
        <p:nvPicPr>
          <p:cNvPr id="40" name="Picture 4" descr="K:\twin.jpg"/>
          <p:cNvPicPr>
            <a:picLocks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48088" y="898054"/>
            <a:ext cx="1406217" cy="13664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6876256" y="2267561"/>
            <a:ext cx="1757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Full Disk Visible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-12646" y="5338684"/>
            <a:ext cx="20497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MEGHA TROPIQUES</a:t>
            </a:r>
            <a:endParaRPr lang="en-IN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3365448" y="5305116"/>
            <a:ext cx="14677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SARAL ALTIKA</a:t>
            </a:r>
            <a:endParaRPr lang="en-IN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2614" y="2242340"/>
            <a:ext cx="27127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INSAT – 3A / KALPANA / 3D</a:t>
            </a:r>
            <a:endParaRPr lang="en-IN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7667581" y="5266676"/>
            <a:ext cx="20228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INSAT 3D SOUNDER</a:t>
            </a:r>
            <a:endParaRPr lang="en-IN" dirty="0"/>
          </a:p>
        </p:txBody>
      </p:sp>
      <p:pic>
        <p:nvPicPr>
          <p:cNvPr id="42" name="Picture 2" descr="Home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9" r="-1003" b="-8434"/>
          <a:stretch/>
        </p:blipFill>
        <p:spPr bwMode="auto">
          <a:xfrm>
            <a:off x="245735" y="244677"/>
            <a:ext cx="2330729" cy="442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576464" y="228843"/>
            <a:ext cx="566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Weather Products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9777"/>
            <a:ext cx="691581" cy="61262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4250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  <p:pic>
        <p:nvPicPr>
          <p:cNvPr id="3" name="Picture 2" descr="small_isrologo_transparent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619125" cy="5334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188971"/>
              </p:ext>
            </p:extLst>
          </p:nvPr>
        </p:nvGraphicFramePr>
        <p:xfrm>
          <a:off x="152400" y="1447800"/>
          <a:ext cx="8746056" cy="4466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897"/>
                <a:gridCol w="1385684"/>
                <a:gridCol w="5217475"/>
              </a:tblGrid>
              <a:tr h="27913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Past Missions Data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Name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Launch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Instruments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Kalpana-1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12-09-2002 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VHRR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INSAT-3A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10-04-2003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CCD, VHRR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Oceansat-2 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23-09-2009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</a:rPr>
                        <a:t>Scatterometer</a:t>
                      </a:r>
                      <a:r>
                        <a:rPr lang="en-US" sz="1800" kern="100" dirty="0" smtClean="0">
                          <a:effectLst/>
                        </a:rPr>
                        <a:t> (OSCAT)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Current Missions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INSAT-3D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25-07-2013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Imager , Sounder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INSAT-3DR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28-08-2016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Imager , Sounder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SARAL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25-02-2013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Altika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Megha-tropiques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12-10-2011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ROSA, SAPHIR, </a:t>
                      </a:r>
                      <a:r>
                        <a:rPr lang="en-US" sz="1800" kern="100" dirty="0" err="1">
                          <a:effectLst/>
                        </a:rPr>
                        <a:t>ScaRAB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SCATSAT-1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26-09-2016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Scatterometer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Future Missions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INSAT-3DS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2019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Imager , Sounder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OCEANSAT-3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2020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OCM, SSTM, </a:t>
                      </a:r>
                      <a:r>
                        <a:rPr lang="en-US" sz="1800" kern="100" dirty="0" err="1">
                          <a:effectLst/>
                        </a:rPr>
                        <a:t>Scatterometer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GISAT-1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2020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MX-VNIR, MX-LWIR,  </a:t>
                      </a:r>
                      <a:r>
                        <a:rPr lang="en-US" sz="1800" kern="100" dirty="0" err="1">
                          <a:effectLst/>
                        </a:rPr>
                        <a:t>HySI</a:t>
                      </a:r>
                      <a:r>
                        <a:rPr lang="en-US" sz="1800" kern="100" dirty="0">
                          <a:effectLst/>
                        </a:rPr>
                        <a:t>-VNIR, </a:t>
                      </a:r>
                      <a:r>
                        <a:rPr lang="en-US" sz="1800" kern="100" dirty="0" err="1">
                          <a:effectLst/>
                        </a:rPr>
                        <a:t>HySI</a:t>
                      </a:r>
                      <a:r>
                        <a:rPr lang="en-US" sz="1800" kern="100" dirty="0">
                          <a:effectLst/>
                        </a:rPr>
                        <a:t>-HWIR 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91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OCEANSAT-3A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2022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OCM, SSTM, </a:t>
                      </a:r>
                      <a:r>
                        <a:rPr lang="en-US" sz="1800" kern="100" dirty="0" err="1">
                          <a:effectLst/>
                        </a:rPr>
                        <a:t>Scatterometer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6858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Past-Current-Future Missions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8256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INSAT-3D/3DR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BD4"/>
              </a:clrFrom>
              <a:clrTo>
                <a:srgbClr val="FFF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8600"/>
            <a:ext cx="1396282" cy="163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26919" y="183448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Orbit		: Geostationary </a:t>
            </a:r>
            <a:r>
              <a:rPr lang="en-US" dirty="0"/>
              <a:t>82ºE/74ºE </a:t>
            </a:r>
            <a:r>
              <a:rPr lang="en-US" dirty="0" smtClean="0"/>
              <a:t>Longitude </a:t>
            </a:r>
          </a:p>
          <a:p>
            <a:r>
              <a:rPr lang="en-US" dirty="0" smtClean="0"/>
              <a:t>Status		: Operational</a:t>
            </a:r>
            <a:endParaRPr lang="en-US" dirty="0"/>
          </a:p>
        </p:txBody>
      </p:sp>
      <p:pic>
        <p:nvPicPr>
          <p:cNvPr id="11" name="Picture 3" descr="small_isrologo_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76200"/>
            <a:ext cx="45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Ima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34360"/>
            <a:ext cx="2106611" cy="13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Soun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536" y="3178807"/>
            <a:ext cx="230577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3998" y="4620890"/>
            <a:ext cx="2895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19-Channel Sounder</a:t>
            </a:r>
          </a:p>
          <a:p>
            <a:r>
              <a:rPr lang="en-US" dirty="0" smtClean="0"/>
              <a:t>VIS (1)		:  10 Km</a:t>
            </a:r>
          </a:p>
          <a:p>
            <a:r>
              <a:rPr lang="en-US" dirty="0" smtClean="0"/>
              <a:t>IR(18)		: 10 Km.</a:t>
            </a:r>
          </a:p>
        </p:txBody>
      </p:sp>
      <p:pic>
        <p:nvPicPr>
          <p:cNvPr id="26" name="Picture 3" descr="C:\Documents and Settings\admin\Desktop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6611" y="3233416"/>
            <a:ext cx="2023977" cy="123222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57200" y="4465637"/>
            <a:ext cx="356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6-Channel Imager</a:t>
            </a:r>
          </a:p>
          <a:p>
            <a:r>
              <a:rPr lang="en-US" dirty="0" smtClean="0"/>
              <a:t>VIS, SWIR (1)	:  </a:t>
            </a:r>
            <a:r>
              <a:rPr lang="en-US" dirty="0"/>
              <a:t>1</a:t>
            </a:r>
            <a:r>
              <a:rPr lang="en-US" dirty="0" smtClean="0"/>
              <a:t> Km</a:t>
            </a:r>
          </a:p>
          <a:p>
            <a:r>
              <a:rPr lang="en-US" dirty="0" smtClean="0"/>
              <a:t>TIR-1, TIR-2, MIR	:  4 Km</a:t>
            </a:r>
          </a:p>
          <a:p>
            <a:r>
              <a:rPr lang="en-US" dirty="0" smtClean="0"/>
              <a:t>WV		:  8 Km</a:t>
            </a:r>
          </a:p>
        </p:txBody>
      </p:sp>
      <p:pic>
        <p:nvPicPr>
          <p:cNvPr id="28" name="Picture 27" descr="motion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40000"/>
          </a:blip>
          <a:srcRect l="1514" t="11279" r="1621" b="10719"/>
          <a:stretch>
            <a:fillRect/>
          </a:stretch>
        </p:blipFill>
        <p:spPr>
          <a:xfrm>
            <a:off x="2241152" y="3216939"/>
            <a:ext cx="1335702" cy="1282459"/>
          </a:xfrm>
          <a:prstGeom prst="rect">
            <a:avLst/>
          </a:prstGeom>
          <a:ln w="12700">
            <a:noFill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1378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 Standard Products (Level-1)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3733800"/>
          <a:ext cx="7467600" cy="2585574"/>
        </p:xfrm>
        <a:graphic>
          <a:graphicData uri="http://schemas.openxmlformats.org/drawingml/2006/table">
            <a:tbl>
              <a:tblPr/>
              <a:tblGrid>
                <a:gridCol w="770126"/>
                <a:gridCol w="2584203"/>
                <a:gridCol w="1205294"/>
                <a:gridCol w="873695"/>
                <a:gridCol w="2034282"/>
              </a:tblGrid>
              <a:tr h="674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Data Product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Processing Level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Format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Size (MB)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745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Standard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Products (Level-1)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2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Standard Product Full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Disk, Projected on Fixed Grid (GEOS)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L1B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464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Standard Sector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Product (Map Projected)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L1C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7" marR="26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0" descr="ISRO_official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25" y="-1782763"/>
            <a:ext cx="625475" cy="587375"/>
          </a:xfrm>
          <a:prstGeom prst="rect">
            <a:avLst/>
          </a:prstGeom>
          <a:noFill/>
        </p:spPr>
      </p:pic>
      <p:pic>
        <p:nvPicPr>
          <p:cNvPr id="7" name="Picture 6" descr="3DIMG_10AUG2013_0659_L1C_ASIA_MER_SW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19200"/>
            <a:ext cx="1990654" cy="2272617"/>
          </a:xfrm>
          <a:prstGeom prst="rect">
            <a:avLst/>
          </a:prstGeom>
        </p:spPr>
      </p:pic>
      <p:pic>
        <p:nvPicPr>
          <p:cNvPr id="8" name="Picture 7" descr="3DIMG_10AUG2013_0659_L1B_STD_SW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219200"/>
            <a:ext cx="2026348" cy="2313367"/>
          </a:xfrm>
          <a:prstGeom prst="rect">
            <a:avLst/>
          </a:prstGeom>
        </p:spPr>
      </p:pic>
      <p:pic>
        <p:nvPicPr>
          <p:cNvPr id="9" name="Picture 3" descr="small_isrologo_transparen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76200"/>
            <a:ext cx="45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3376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Imager Geo-Physical Parameters (Level-2)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7924801" cy="5605935"/>
        </p:xfrm>
        <a:graphic>
          <a:graphicData uri="http://schemas.openxmlformats.org/drawingml/2006/table">
            <a:tbl>
              <a:tblPr/>
              <a:tblGrid>
                <a:gridCol w="640970"/>
                <a:gridCol w="2718746"/>
                <a:gridCol w="807021"/>
                <a:gridCol w="1879032"/>
                <a:gridCol w="1879032"/>
              </a:tblGrid>
              <a:tr h="23025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Geo-Physical Parameters (Per Pixel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) (L2B)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Product Size (MB)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Outgoing long wave radiations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Per Pixel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Rainfall using Hydro Estimator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Per Pixel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FOG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Per Pixel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0.102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SNOW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Per Pixel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0.216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Cloud Mask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Per Pixel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9.2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Upper Troposphere Humidity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Per Pixel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Sea Surface Temperature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Per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Pixel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25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Geo-Physical Parameters (Point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) (L2P)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FIRE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KML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0.015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SMOKE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KML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0.026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Visible Winds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0.118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IR Winds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0.203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MIR Winds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0.259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WV Winds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0.225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25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Geo-Physical Parameters (Gridded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)(L2G)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Quantitative Precipitation Index (IMSRA Method)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deg x 0.1 deg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0.306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Quantitative Precipitation Estimation (GPI Method)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 deg x 1 deg 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0.024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Aerosol Optical Depth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HDF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0.1 deg x 0.1 deg</a:t>
                      </a: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0.606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09" marR="6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small_isrologo_transpar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76200"/>
            <a:ext cx="45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GODEX-NWP, New Delhi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1537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4395</TotalTime>
  <Words>1629</Words>
  <Application>Microsoft Office PowerPoint</Application>
  <PresentationFormat>On-screen Show (4:3)</PresentationFormat>
  <Paragraphs>505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Meteorological and Oceanographic Data from Indian Satellites : Current and future</vt:lpstr>
      <vt:lpstr>Slide 2</vt:lpstr>
      <vt:lpstr>Slide 3</vt:lpstr>
      <vt:lpstr>Slide 4</vt:lpstr>
      <vt:lpstr>Slide 5</vt:lpstr>
      <vt:lpstr>Slide 6</vt:lpstr>
      <vt:lpstr>INSAT-3D/3DR</vt:lpstr>
      <vt:lpstr>Imager Standard Products (Level-1)</vt:lpstr>
      <vt:lpstr>Imager Geo-Physical Parameters (Level-2)</vt:lpstr>
      <vt:lpstr>Imager Geo-Physical Parameters (Level-3)</vt:lpstr>
      <vt:lpstr>Sounder Standard Products (Level-1)</vt:lpstr>
      <vt:lpstr>Sounder Geo-Physical Parameters (Level-2)</vt:lpstr>
      <vt:lpstr>SCATSAT-1 : Operational Data Products</vt:lpstr>
      <vt:lpstr>SCATSAT-1: Value Added Products</vt:lpstr>
      <vt:lpstr>Slide 15</vt:lpstr>
      <vt:lpstr>Slide 16</vt:lpstr>
      <vt:lpstr>Planned Missions: GEO IMAGING SATELLITE (GISAT-1)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Nitant</dc:creator>
  <cp:lastModifiedBy>Nitant</cp:lastModifiedBy>
  <cp:revision>366</cp:revision>
  <dcterms:created xsi:type="dcterms:W3CDTF">2015-02-06T15:49:22Z</dcterms:created>
  <dcterms:modified xsi:type="dcterms:W3CDTF">2018-11-26T17:02:49Z</dcterms:modified>
</cp:coreProperties>
</file>